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llerta Stencil" panose="020B0604020202020204" charset="0"/>
      <p:regular r:id="rId10"/>
    </p:embeddedFont>
    <p:embeddedFont>
      <p:font typeface="Archivo Black" panose="020B0604020202020204" charset="0"/>
      <p:regular r:id="rId11"/>
    </p:embeddedFont>
    <p:embeddedFont>
      <p:font typeface="DM Sans" pitchFamily="2" charset="0"/>
      <p:regular r:id="rId12"/>
    </p:embeddedFont>
    <p:embeddedFont>
      <p:font typeface="DM Sans Bold" panose="020B0604020202020204" charset="0"/>
      <p:regular r:id="rId13"/>
    </p:embeddedFont>
    <p:embeddedFont>
      <p:font typeface="Open Sauce" panose="020B0604020202020204" charset="0"/>
      <p:regular r:id="rId14"/>
    </p:embeddedFont>
    <p:embeddedFont>
      <p:font typeface="Open Sauce Bold" panose="020B0604020202020204" charset="0"/>
      <p:regular r:id="rId15"/>
    </p:embeddedFont>
    <p:embeddedFont>
      <p:font typeface="Oswald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1243"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svg"/><Relationship Id="rId9" Type="http://schemas.openxmlformats.org/officeDocument/2006/relationships/image" Target="../media/image8.jpeg"/></Relationships>
</file>

<file path=ppt/slides/_rels/slide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4.svg"/><Relationship Id="rId4" Type="http://schemas.openxmlformats.org/officeDocument/2006/relationships/image" Target="../media/image10.jpe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gif"/><Relationship Id="rId4" Type="http://schemas.openxmlformats.org/officeDocument/2006/relationships/image" Target="../media/image3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98247"/>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7659121">
            <a:off x="14247906" y="-1540137"/>
            <a:ext cx="6022788" cy="6180100"/>
          </a:xfrm>
          <a:custGeom>
            <a:avLst/>
            <a:gdLst/>
            <a:ahLst/>
            <a:cxnLst/>
            <a:rect l="l" t="t" r="r" b="b"/>
            <a:pathLst>
              <a:path w="6022788" h="6180100">
                <a:moveTo>
                  <a:pt x="0" y="0"/>
                </a:moveTo>
                <a:lnTo>
                  <a:pt x="6022788" y="0"/>
                </a:lnTo>
                <a:lnTo>
                  <a:pt x="6022788" y="6180100"/>
                </a:lnTo>
                <a:lnTo>
                  <a:pt x="0" y="6180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483219" y="-3395702"/>
            <a:ext cx="7494418" cy="7690168"/>
          </a:xfrm>
          <a:custGeom>
            <a:avLst/>
            <a:gdLst/>
            <a:ahLst/>
            <a:cxnLst/>
            <a:rect l="l" t="t" r="r" b="b"/>
            <a:pathLst>
              <a:path w="7494418" h="7690168">
                <a:moveTo>
                  <a:pt x="0" y="0"/>
                </a:moveTo>
                <a:lnTo>
                  <a:pt x="7494418" y="0"/>
                </a:lnTo>
                <a:lnTo>
                  <a:pt x="7494418" y="7690168"/>
                </a:lnTo>
                <a:lnTo>
                  <a:pt x="0" y="76901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4236347" y="196951"/>
            <a:ext cx="9815307" cy="4015678"/>
            <a:chOff x="0" y="0"/>
            <a:chExt cx="1895495" cy="775493"/>
          </a:xfrm>
        </p:grpSpPr>
        <p:sp>
          <p:nvSpPr>
            <p:cNvPr id="6" name="Freeform 6"/>
            <p:cNvSpPr/>
            <p:nvPr/>
          </p:nvSpPr>
          <p:spPr>
            <a:xfrm>
              <a:off x="0" y="0"/>
              <a:ext cx="1895495" cy="775493"/>
            </a:xfrm>
            <a:custGeom>
              <a:avLst/>
              <a:gdLst/>
              <a:ahLst/>
              <a:cxnLst/>
              <a:rect l="l" t="t" r="r" b="b"/>
              <a:pathLst>
                <a:path w="1895495" h="775493">
                  <a:moveTo>
                    <a:pt x="0" y="0"/>
                  </a:moveTo>
                  <a:lnTo>
                    <a:pt x="1895495" y="0"/>
                  </a:lnTo>
                  <a:lnTo>
                    <a:pt x="1895495" y="775493"/>
                  </a:lnTo>
                  <a:lnTo>
                    <a:pt x="0" y="775493"/>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19050"/>
              <a:ext cx="1895495" cy="794543"/>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065874" y="4865331"/>
            <a:ext cx="2576807" cy="257680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6716" t="-27495" r="-22243" b="-9446"/>
              </a:stretch>
            </a:blipFill>
          </p:spPr>
          <p:txBody>
            <a:bodyPr/>
            <a:lstStyle/>
            <a:p>
              <a:endParaRPr lang="en-US"/>
            </a:p>
          </p:txBody>
        </p:sp>
      </p:grpSp>
      <p:grpSp>
        <p:nvGrpSpPr>
          <p:cNvPr id="10" name="Group 10"/>
          <p:cNvGrpSpPr/>
          <p:nvPr/>
        </p:nvGrpSpPr>
        <p:grpSpPr>
          <a:xfrm>
            <a:off x="4614231" y="4865331"/>
            <a:ext cx="2385516" cy="238551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7625" t="-18483" r="-12415" b="-12373"/>
              </a:stretch>
            </a:blipFill>
          </p:spPr>
          <p:txBody>
            <a:bodyPr/>
            <a:lstStyle/>
            <a:p>
              <a:endParaRPr lang="en-US"/>
            </a:p>
          </p:txBody>
        </p:sp>
      </p:grpSp>
      <p:grpSp>
        <p:nvGrpSpPr>
          <p:cNvPr id="12" name="Group 12"/>
          <p:cNvGrpSpPr/>
          <p:nvPr/>
        </p:nvGrpSpPr>
        <p:grpSpPr>
          <a:xfrm>
            <a:off x="7633927" y="4726979"/>
            <a:ext cx="2457984" cy="245798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0688" t="-12964" r="-23947" b="-24308"/>
              </a:stretch>
            </a:blipFill>
          </p:spPr>
          <p:txBody>
            <a:bodyPr/>
            <a:lstStyle/>
            <a:p>
              <a:endParaRPr lang="en-US"/>
            </a:p>
          </p:txBody>
        </p:sp>
      </p:grpSp>
      <p:grpSp>
        <p:nvGrpSpPr>
          <p:cNvPr id="14" name="Group 14"/>
          <p:cNvGrpSpPr/>
          <p:nvPr/>
        </p:nvGrpSpPr>
        <p:grpSpPr>
          <a:xfrm>
            <a:off x="11063461" y="4865331"/>
            <a:ext cx="2457984" cy="245798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4404" t="-23966" r="-20470" b="-39355"/>
              </a:stretch>
            </a:blipFill>
          </p:spPr>
          <p:txBody>
            <a:bodyPr/>
            <a:lstStyle/>
            <a:p>
              <a:endParaRPr lang="en-US"/>
            </a:p>
          </p:txBody>
        </p:sp>
      </p:grpSp>
      <p:grpSp>
        <p:nvGrpSpPr>
          <p:cNvPr id="16" name="Group 16"/>
          <p:cNvGrpSpPr/>
          <p:nvPr/>
        </p:nvGrpSpPr>
        <p:grpSpPr>
          <a:xfrm>
            <a:off x="14492995" y="4865331"/>
            <a:ext cx="2457984" cy="245798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t="-8505" b="-8505"/>
              </a:stretch>
            </a:blipFill>
          </p:spPr>
          <p:txBody>
            <a:bodyPr/>
            <a:lstStyle/>
            <a:p>
              <a:endParaRPr lang="en-US"/>
            </a:p>
          </p:txBody>
        </p:sp>
      </p:grpSp>
      <p:sp>
        <p:nvSpPr>
          <p:cNvPr id="18" name="TextBox 18"/>
          <p:cNvSpPr txBox="1"/>
          <p:nvPr/>
        </p:nvSpPr>
        <p:spPr>
          <a:xfrm>
            <a:off x="4236347" y="869868"/>
            <a:ext cx="9815307" cy="2616174"/>
          </a:xfrm>
          <a:prstGeom prst="rect">
            <a:avLst/>
          </a:prstGeom>
        </p:spPr>
        <p:txBody>
          <a:bodyPr lIns="0" tIns="0" rIns="0" bIns="0" rtlCol="0" anchor="t">
            <a:spAutoFit/>
          </a:bodyPr>
          <a:lstStyle/>
          <a:p>
            <a:pPr algn="ctr">
              <a:lnSpc>
                <a:spcPts val="10543"/>
              </a:lnSpc>
            </a:pPr>
            <a:r>
              <a:rPr lang="en-US" sz="7640" b="1" spc="748">
                <a:solidFill>
                  <a:srgbClr val="231F20"/>
                </a:solidFill>
                <a:latin typeface="Oswald Bold"/>
                <a:ea typeface="Oswald Bold"/>
                <a:cs typeface="Oswald Bold"/>
                <a:sym typeface="Oswald Bold"/>
              </a:rPr>
              <a:t>DRUG MANAGEMENT SYSTEM</a:t>
            </a:r>
          </a:p>
        </p:txBody>
      </p:sp>
      <p:sp>
        <p:nvSpPr>
          <p:cNvPr id="20" name="TextBox 20"/>
          <p:cNvSpPr txBox="1"/>
          <p:nvPr/>
        </p:nvSpPr>
        <p:spPr>
          <a:xfrm>
            <a:off x="1342865" y="7404038"/>
            <a:ext cx="1705570" cy="916940"/>
          </a:xfrm>
          <a:prstGeom prst="rect">
            <a:avLst/>
          </a:prstGeom>
        </p:spPr>
        <p:txBody>
          <a:bodyPr lIns="0" tIns="0" rIns="0" bIns="0" rtlCol="0" anchor="t">
            <a:spAutoFit/>
          </a:bodyPr>
          <a:lstStyle/>
          <a:p>
            <a:pPr algn="ctr">
              <a:lnSpc>
                <a:spcPts val="3639"/>
              </a:lnSpc>
            </a:pPr>
            <a:r>
              <a:rPr lang="en-US" sz="2799">
                <a:solidFill>
                  <a:srgbClr val="231F20"/>
                </a:solidFill>
                <a:latin typeface="Open Sauce"/>
                <a:ea typeface="Open Sauce"/>
                <a:cs typeface="Open Sauce"/>
                <a:sym typeface="Open Sauce"/>
              </a:rPr>
              <a:t>Ushasini</a:t>
            </a:r>
          </a:p>
          <a:p>
            <a:pPr algn="ctr">
              <a:lnSpc>
                <a:spcPts val="3639"/>
              </a:lnSpc>
              <a:spcBef>
                <a:spcPct val="0"/>
              </a:spcBef>
            </a:pPr>
            <a:r>
              <a:rPr lang="en-US" sz="2799">
                <a:solidFill>
                  <a:srgbClr val="231F20"/>
                </a:solidFill>
                <a:latin typeface="Open Sauce"/>
                <a:ea typeface="Open Sauce"/>
                <a:cs typeface="Open Sauce"/>
                <a:sym typeface="Open Sauce"/>
              </a:rPr>
              <a:t>Janagama</a:t>
            </a:r>
          </a:p>
        </p:txBody>
      </p:sp>
      <p:sp>
        <p:nvSpPr>
          <p:cNvPr id="21" name="TextBox 21"/>
          <p:cNvSpPr txBox="1"/>
          <p:nvPr/>
        </p:nvSpPr>
        <p:spPr>
          <a:xfrm>
            <a:off x="4948300" y="7421818"/>
            <a:ext cx="1681520" cy="916940"/>
          </a:xfrm>
          <a:prstGeom prst="rect">
            <a:avLst/>
          </a:prstGeom>
        </p:spPr>
        <p:txBody>
          <a:bodyPr lIns="0" tIns="0" rIns="0" bIns="0" rtlCol="0" anchor="t">
            <a:spAutoFit/>
          </a:bodyPr>
          <a:lstStyle/>
          <a:p>
            <a:pPr algn="ctr">
              <a:lnSpc>
                <a:spcPts val="3639"/>
              </a:lnSpc>
            </a:pPr>
            <a:r>
              <a:rPr lang="en-US" sz="2799">
                <a:solidFill>
                  <a:srgbClr val="231F20"/>
                </a:solidFill>
                <a:latin typeface="Open Sauce"/>
                <a:ea typeface="Open Sauce"/>
                <a:cs typeface="Open Sauce"/>
                <a:sym typeface="Open Sauce"/>
              </a:rPr>
              <a:t>Abhishek </a:t>
            </a:r>
          </a:p>
          <a:p>
            <a:pPr algn="ctr">
              <a:lnSpc>
                <a:spcPts val="3639"/>
              </a:lnSpc>
              <a:spcBef>
                <a:spcPct val="0"/>
              </a:spcBef>
            </a:pPr>
            <a:r>
              <a:rPr lang="en-US" sz="2799">
                <a:solidFill>
                  <a:srgbClr val="231F20"/>
                </a:solidFill>
                <a:latin typeface="Open Sauce"/>
                <a:ea typeface="Open Sauce"/>
                <a:cs typeface="Open Sauce"/>
                <a:sym typeface="Open Sauce"/>
              </a:rPr>
              <a:t>Patil</a:t>
            </a:r>
          </a:p>
        </p:txBody>
      </p:sp>
      <p:sp>
        <p:nvSpPr>
          <p:cNvPr id="22" name="TextBox 22"/>
          <p:cNvSpPr txBox="1"/>
          <p:nvPr/>
        </p:nvSpPr>
        <p:spPr>
          <a:xfrm>
            <a:off x="8015611" y="7404038"/>
            <a:ext cx="1694617" cy="916940"/>
          </a:xfrm>
          <a:prstGeom prst="rect">
            <a:avLst/>
          </a:prstGeom>
        </p:spPr>
        <p:txBody>
          <a:bodyPr lIns="0" tIns="0" rIns="0" bIns="0" rtlCol="0" anchor="t">
            <a:spAutoFit/>
          </a:bodyPr>
          <a:lstStyle/>
          <a:p>
            <a:pPr algn="ctr">
              <a:lnSpc>
                <a:spcPts val="3639"/>
              </a:lnSpc>
            </a:pPr>
            <a:r>
              <a:rPr lang="en-US" sz="2799">
                <a:solidFill>
                  <a:srgbClr val="231F20"/>
                </a:solidFill>
                <a:latin typeface="Open Sauce"/>
                <a:ea typeface="Open Sauce"/>
                <a:cs typeface="Open Sauce"/>
                <a:sym typeface="Open Sauce"/>
              </a:rPr>
              <a:t>Chaitanya</a:t>
            </a:r>
          </a:p>
          <a:p>
            <a:pPr algn="ctr">
              <a:lnSpc>
                <a:spcPts val="3639"/>
              </a:lnSpc>
              <a:spcBef>
                <a:spcPct val="0"/>
              </a:spcBef>
            </a:pPr>
            <a:r>
              <a:rPr lang="en-US" sz="2799">
                <a:solidFill>
                  <a:srgbClr val="231F20"/>
                </a:solidFill>
                <a:latin typeface="Open Sauce"/>
                <a:ea typeface="Open Sauce"/>
                <a:cs typeface="Open Sauce"/>
                <a:sym typeface="Open Sauce"/>
              </a:rPr>
              <a:t>Koribilli</a:t>
            </a:r>
          </a:p>
        </p:txBody>
      </p:sp>
      <p:sp>
        <p:nvSpPr>
          <p:cNvPr id="23" name="TextBox 23"/>
          <p:cNvSpPr txBox="1"/>
          <p:nvPr/>
        </p:nvSpPr>
        <p:spPr>
          <a:xfrm>
            <a:off x="11387930" y="7404038"/>
            <a:ext cx="1727716" cy="916940"/>
          </a:xfrm>
          <a:prstGeom prst="rect">
            <a:avLst/>
          </a:prstGeom>
        </p:spPr>
        <p:txBody>
          <a:bodyPr lIns="0" tIns="0" rIns="0" bIns="0" rtlCol="0" anchor="t">
            <a:spAutoFit/>
          </a:bodyPr>
          <a:lstStyle/>
          <a:p>
            <a:pPr algn="ctr">
              <a:lnSpc>
                <a:spcPts val="3639"/>
              </a:lnSpc>
            </a:pPr>
            <a:r>
              <a:rPr lang="en-US" sz="2799">
                <a:solidFill>
                  <a:srgbClr val="231F20"/>
                </a:solidFill>
                <a:latin typeface="Open Sauce"/>
                <a:ea typeface="Open Sauce"/>
                <a:cs typeface="Open Sauce"/>
                <a:sym typeface="Open Sauce"/>
              </a:rPr>
              <a:t>Aniruddha</a:t>
            </a:r>
          </a:p>
          <a:p>
            <a:pPr algn="ctr">
              <a:lnSpc>
                <a:spcPts val="3639"/>
              </a:lnSpc>
              <a:spcBef>
                <a:spcPct val="0"/>
              </a:spcBef>
            </a:pPr>
            <a:r>
              <a:rPr lang="en-US" sz="2799">
                <a:solidFill>
                  <a:srgbClr val="231F20"/>
                </a:solidFill>
                <a:latin typeface="Open Sauce"/>
                <a:ea typeface="Open Sauce"/>
                <a:cs typeface="Open Sauce"/>
                <a:sym typeface="Open Sauce"/>
              </a:rPr>
              <a:t>Chitte</a:t>
            </a:r>
          </a:p>
        </p:txBody>
      </p:sp>
      <p:sp>
        <p:nvSpPr>
          <p:cNvPr id="24" name="TextBox 24"/>
          <p:cNvSpPr txBox="1"/>
          <p:nvPr/>
        </p:nvSpPr>
        <p:spPr>
          <a:xfrm>
            <a:off x="15081897" y="7404038"/>
            <a:ext cx="1553409" cy="916940"/>
          </a:xfrm>
          <a:prstGeom prst="rect">
            <a:avLst/>
          </a:prstGeom>
        </p:spPr>
        <p:txBody>
          <a:bodyPr lIns="0" tIns="0" rIns="0" bIns="0" rtlCol="0" anchor="t">
            <a:spAutoFit/>
          </a:bodyPr>
          <a:lstStyle/>
          <a:p>
            <a:pPr algn="ctr">
              <a:lnSpc>
                <a:spcPts val="3639"/>
              </a:lnSpc>
            </a:pPr>
            <a:r>
              <a:rPr lang="en-US" sz="2799">
                <a:solidFill>
                  <a:srgbClr val="231F20"/>
                </a:solidFill>
                <a:latin typeface="Open Sauce"/>
                <a:ea typeface="Open Sauce"/>
                <a:cs typeface="Open Sauce"/>
                <a:sym typeface="Open Sauce"/>
              </a:rPr>
              <a:t>Arjun</a:t>
            </a:r>
          </a:p>
          <a:p>
            <a:pPr algn="ctr">
              <a:lnSpc>
                <a:spcPts val="3639"/>
              </a:lnSpc>
              <a:spcBef>
                <a:spcPct val="0"/>
              </a:spcBef>
            </a:pPr>
            <a:r>
              <a:rPr lang="en-US" sz="2799">
                <a:solidFill>
                  <a:srgbClr val="231F20"/>
                </a:solidFill>
                <a:latin typeface="Open Sauce"/>
                <a:ea typeface="Open Sauce"/>
                <a:cs typeface="Open Sauce"/>
                <a:sym typeface="Open Sauce"/>
              </a:rPr>
              <a:t>Kavungal</a:t>
            </a:r>
          </a:p>
        </p:txBody>
      </p:sp>
      <p:sp>
        <p:nvSpPr>
          <p:cNvPr id="25" name="TextBox 25"/>
          <p:cNvSpPr txBox="1"/>
          <p:nvPr/>
        </p:nvSpPr>
        <p:spPr>
          <a:xfrm>
            <a:off x="0" y="8787703"/>
            <a:ext cx="18288000" cy="1104265"/>
          </a:xfrm>
          <a:prstGeom prst="rect">
            <a:avLst/>
          </a:prstGeom>
        </p:spPr>
        <p:txBody>
          <a:bodyPr lIns="0" tIns="0" rIns="0" bIns="0" rtlCol="0" anchor="t">
            <a:spAutoFit/>
          </a:bodyPr>
          <a:lstStyle/>
          <a:p>
            <a:pPr algn="ctr">
              <a:lnSpc>
                <a:spcPts val="2989"/>
              </a:lnSpc>
            </a:pPr>
            <a:r>
              <a:rPr lang="en-US" sz="2299">
                <a:solidFill>
                  <a:srgbClr val="231F20"/>
                </a:solidFill>
                <a:latin typeface="Allerta Stencil"/>
                <a:ea typeface="Allerta Stencil"/>
                <a:cs typeface="Allerta Stencil"/>
                <a:sym typeface="Allerta Stencil"/>
              </a:rPr>
              <a:t>DAMG6210 - Data Management and Database Design</a:t>
            </a:r>
          </a:p>
          <a:p>
            <a:pPr algn="ctr">
              <a:lnSpc>
                <a:spcPts val="2989"/>
              </a:lnSpc>
            </a:pPr>
            <a:r>
              <a:rPr lang="en-US" sz="2299">
                <a:solidFill>
                  <a:srgbClr val="231F20"/>
                </a:solidFill>
                <a:latin typeface="Allerta Stencil"/>
                <a:ea typeface="Allerta Stencil"/>
                <a:cs typeface="Allerta Stencil"/>
                <a:sym typeface="Allerta Stencil"/>
              </a:rPr>
              <a:t>Under the guidance of Prof. Manuel D Montrond</a:t>
            </a:r>
          </a:p>
          <a:p>
            <a:pPr algn="ctr">
              <a:lnSpc>
                <a:spcPts val="2989"/>
              </a:lnSpc>
              <a:spcBef>
                <a:spcPct val="0"/>
              </a:spcBef>
            </a:pPr>
            <a:endParaRPr lang="en-US" sz="2299">
              <a:solidFill>
                <a:srgbClr val="231F20"/>
              </a:solidFill>
              <a:latin typeface="Allerta Stencil"/>
              <a:ea typeface="Allerta Stencil"/>
              <a:cs typeface="Allerta Stencil"/>
              <a:sym typeface="Allerta Stenci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US"/>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839747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sp>
        <p:nvSpPr>
          <p:cNvPr id="7" name="Freeform 7"/>
          <p:cNvSpPr/>
          <p:nvPr/>
        </p:nvSpPr>
        <p:spPr>
          <a:xfrm>
            <a:off x="10138688" y="1281593"/>
            <a:ext cx="7820855" cy="7976707"/>
          </a:xfrm>
          <a:custGeom>
            <a:avLst/>
            <a:gdLst/>
            <a:ahLst/>
            <a:cxnLst/>
            <a:rect l="l" t="t" r="r" b="b"/>
            <a:pathLst>
              <a:path w="7820855" h="7976707">
                <a:moveTo>
                  <a:pt x="0" y="0"/>
                </a:moveTo>
                <a:lnTo>
                  <a:pt x="7820855" y="0"/>
                </a:lnTo>
                <a:lnTo>
                  <a:pt x="7820855" y="7976707"/>
                </a:lnTo>
                <a:lnTo>
                  <a:pt x="0" y="7976707"/>
                </a:lnTo>
                <a:lnTo>
                  <a:pt x="0" y="0"/>
                </a:lnTo>
                <a:close/>
              </a:path>
            </a:pathLst>
          </a:custGeom>
          <a:blipFill>
            <a:blip r:embed="rId4"/>
            <a:stretch>
              <a:fillRect l="-29319" r="-20978"/>
            </a:stretch>
          </a:blipFill>
        </p:spPr>
        <p:txBody>
          <a:bodyPr/>
          <a:lstStyle/>
          <a:p>
            <a:endParaRPr lang="en-US"/>
          </a:p>
        </p:txBody>
      </p:sp>
      <p:sp>
        <p:nvSpPr>
          <p:cNvPr id="8" name="Freeform 8"/>
          <p:cNvSpPr/>
          <p:nvPr/>
        </p:nvSpPr>
        <p:spPr>
          <a:xfrm>
            <a:off x="2070730" y="35716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grpSp>
        <p:nvGrpSpPr>
          <p:cNvPr id="9" name="Group 9"/>
          <p:cNvGrpSpPr/>
          <p:nvPr/>
        </p:nvGrpSpPr>
        <p:grpSpPr>
          <a:xfrm>
            <a:off x="1683376" y="1790179"/>
            <a:ext cx="9610044" cy="1948998"/>
            <a:chOff x="0" y="0"/>
            <a:chExt cx="3682024" cy="746746"/>
          </a:xfrm>
        </p:grpSpPr>
        <p:sp>
          <p:nvSpPr>
            <p:cNvPr id="10" name="Freeform 10"/>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1" name="TextBox 11"/>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2142191" y="6673586"/>
            <a:ext cx="9752965" cy="1032847"/>
          </a:xfrm>
          <a:custGeom>
            <a:avLst/>
            <a:gdLst/>
            <a:ahLst/>
            <a:cxnLst/>
            <a:rect l="l" t="t" r="r" b="b"/>
            <a:pathLst>
              <a:path w="9752965" h="1032847">
                <a:moveTo>
                  <a:pt x="0" y="0"/>
                </a:moveTo>
                <a:lnTo>
                  <a:pt x="9752965" y="0"/>
                </a:lnTo>
                <a:lnTo>
                  <a:pt x="9752965" y="1032848"/>
                </a:lnTo>
                <a:lnTo>
                  <a:pt x="0" y="1032848"/>
                </a:lnTo>
                <a:lnTo>
                  <a:pt x="0" y="0"/>
                </a:lnTo>
                <a:close/>
              </a:path>
            </a:pathLst>
          </a:custGeom>
          <a:blipFill>
            <a:blip r:embed="rId3"/>
            <a:stretch>
              <a:fillRect t="-86495"/>
            </a:stretch>
          </a:blipFill>
        </p:spPr>
        <p:txBody>
          <a:bodyPr/>
          <a:lstStyle/>
          <a:p>
            <a:endParaRPr lang="en-US"/>
          </a:p>
        </p:txBody>
      </p:sp>
      <p:grpSp>
        <p:nvGrpSpPr>
          <p:cNvPr id="13" name="Group 13"/>
          <p:cNvGrpSpPr/>
          <p:nvPr/>
        </p:nvGrpSpPr>
        <p:grpSpPr>
          <a:xfrm>
            <a:off x="2142191" y="5241012"/>
            <a:ext cx="9610044" cy="3480853"/>
            <a:chOff x="0" y="0"/>
            <a:chExt cx="3682024" cy="1333665"/>
          </a:xfrm>
        </p:grpSpPr>
        <p:sp>
          <p:nvSpPr>
            <p:cNvPr id="14" name="Freeform 14"/>
            <p:cNvSpPr/>
            <p:nvPr/>
          </p:nvSpPr>
          <p:spPr>
            <a:xfrm>
              <a:off x="0" y="0"/>
              <a:ext cx="3682024" cy="1333665"/>
            </a:xfrm>
            <a:custGeom>
              <a:avLst/>
              <a:gdLst/>
              <a:ahLst/>
              <a:cxnLst/>
              <a:rect l="l" t="t" r="r" b="b"/>
              <a:pathLst>
                <a:path w="3682024" h="1333665">
                  <a:moveTo>
                    <a:pt x="0" y="0"/>
                  </a:moveTo>
                  <a:lnTo>
                    <a:pt x="3682024" y="0"/>
                  </a:lnTo>
                  <a:lnTo>
                    <a:pt x="3682024" y="1333665"/>
                  </a:lnTo>
                  <a:lnTo>
                    <a:pt x="0" y="1333665"/>
                  </a:lnTo>
                  <a:close/>
                </a:path>
              </a:pathLst>
            </a:custGeom>
            <a:solidFill>
              <a:srgbClr val="EFEFEF"/>
            </a:solidFill>
          </p:spPr>
          <p:txBody>
            <a:bodyPr/>
            <a:lstStyle/>
            <a:p>
              <a:endParaRPr lang="en-US"/>
            </a:p>
          </p:txBody>
        </p:sp>
        <p:sp>
          <p:nvSpPr>
            <p:cNvPr id="15" name="TextBox 15"/>
            <p:cNvSpPr txBox="1"/>
            <p:nvPr/>
          </p:nvSpPr>
          <p:spPr>
            <a:xfrm>
              <a:off x="0" y="-19050"/>
              <a:ext cx="3682024" cy="1352715"/>
            </a:xfrm>
            <a:prstGeom prst="rect">
              <a:avLst/>
            </a:prstGeom>
          </p:spPr>
          <p:txBody>
            <a:bodyPr lIns="50800" tIns="50800" rIns="50800" bIns="50800" rtlCol="0" anchor="ctr"/>
            <a:lstStyle/>
            <a:p>
              <a:pPr algn="ctr">
                <a:lnSpc>
                  <a:spcPts val="2859"/>
                </a:lnSpc>
              </a:pPr>
              <a:endParaRPr/>
            </a:p>
          </p:txBody>
        </p:sp>
      </p:grpSp>
      <p:sp>
        <p:nvSpPr>
          <p:cNvPr id="16" name="Freeform 16"/>
          <p:cNvSpPr/>
          <p:nvPr/>
        </p:nvSpPr>
        <p:spPr>
          <a:xfrm>
            <a:off x="2015420" y="2226399"/>
            <a:ext cx="1159455" cy="1178744"/>
          </a:xfrm>
          <a:custGeom>
            <a:avLst/>
            <a:gdLst/>
            <a:ahLst/>
            <a:cxnLst/>
            <a:rect l="l" t="t" r="r" b="b"/>
            <a:pathLst>
              <a:path w="1159455" h="1178744">
                <a:moveTo>
                  <a:pt x="0" y="0"/>
                </a:moveTo>
                <a:lnTo>
                  <a:pt x="1159455" y="0"/>
                </a:lnTo>
                <a:lnTo>
                  <a:pt x="1159455" y="1178743"/>
                </a:lnTo>
                <a:lnTo>
                  <a:pt x="0" y="11787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TextBox 17"/>
          <p:cNvSpPr txBox="1"/>
          <p:nvPr/>
        </p:nvSpPr>
        <p:spPr>
          <a:xfrm>
            <a:off x="3908899" y="5469451"/>
            <a:ext cx="7132181" cy="3082222"/>
          </a:xfrm>
          <a:prstGeom prst="rect">
            <a:avLst/>
          </a:prstGeom>
        </p:spPr>
        <p:txBody>
          <a:bodyPr lIns="0" tIns="0" rIns="0" bIns="0" rtlCol="0" anchor="t">
            <a:spAutoFit/>
          </a:bodyPr>
          <a:lstStyle/>
          <a:p>
            <a:pPr marL="477229" lvl="1" indent="-238614" algn="l">
              <a:lnSpc>
                <a:spcPts val="3050"/>
              </a:lnSpc>
              <a:buFont typeface="Arial"/>
              <a:buChar char="•"/>
            </a:pPr>
            <a:r>
              <a:rPr lang="en-US" sz="2210" spc="216">
                <a:solidFill>
                  <a:srgbClr val="231F20"/>
                </a:solidFill>
                <a:latin typeface="DM Sans"/>
                <a:ea typeface="DM Sans"/>
                <a:cs typeface="DM Sans"/>
                <a:sym typeface="DM Sans"/>
              </a:rPr>
              <a:t>Ensure accurate adverse drug reaction (ADR) reporting.</a:t>
            </a:r>
          </a:p>
          <a:p>
            <a:pPr marL="477229" lvl="1" indent="-238614" algn="l">
              <a:lnSpc>
                <a:spcPts val="3050"/>
              </a:lnSpc>
              <a:buFont typeface="Arial"/>
              <a:buChar char="•"/>
            </a:pPr>
            <a:r>
              <a:rPr lang="en-US" sz="2210" spc="216">
                <a:solidFill>
                  <a:srgbClr val="231F20"/>
                </a:solidFill>
                <a:latin typeface="DM Sans"/>
                <a:ea typeface="DM Sans"/>
                <a:cs typeface="DM Sans"/>
                <a:sym typeface="DM Sans"/>
              </a:rPr>
              <a:t>Facilitate compliance with FDA, MHRA, and other regulatory standards.</a:t>
            </a:r>
          </a:p>
          <a:p>
            <a:pPr marL="477229" lvl="1" indent="-238614" algn="l">
              <a:lnSpc>
                <a:spcPts val="3050"/>
              </a:lnSpc>
              <a:spcBef>
                <a:spcPct val="0"/>
              </a:spcBef>
              <a:buFont typeface="Arial"/>
              <a:buChar char="•"/>
            </a:pPr>
            <a:r>
              <a:rPr lang="en-US" sz="2210" spc="216">
                <a:solidFill>
                  <a:srgbClr val="231F20"/>
                </a:solidFill>
                <a:latin typeface="DM Sans"/>
                <a:ea typeface="DM Sans"/>
                <a:cs typeface="DM Sans"/>
                <a:sym typeface="DM Sans"/>
              </a:rPr>
              <a:t>Enhance drug safety and decision-making processes through efficient data management.</a:t>
            </a:r>
          </a:p>
          <a:p>
            <a:pPr marL="0" lvl="0" indent="0" algn="l">
              <a:lnSpc>
                <a:spcPts val="3050"/>
              </a:lnSpc>
              <a:spcBef>
                <a:spcPct val="0"/>
              </a:spcBef>
            </a:pPr>
            <a:endParaRPr lang="en-US" sz="2210" spc="216">
              <a:solidFill>
                <a:srgbClr val="231F20"/>
              </a:solidFill>
              <a:latin typeface="DM Sans"/>
              <a:ea typeface="DM Sans"/>
              <a:cs typeface="DM Sans"/>
              <a:sym typeface="DM Sans"/>
            </a:endParaRPr>
          </a:p>
        </p:txBody>
      </p:sp>
      <p:sp>
        <p:nvSpPr>
          <p:cNvPr id="18" name="Freeform 18"/>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9" name="Freeform 19"/>
          <p:cNvSpPr/>
          <p:nvPr/>
        </p:nvSpPr>
        <p:spPr>
          <a:xfrm>
            <a:off x="2477041" y="6167597"/>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0" name="TextBox 20"/>
          <p:cNvSpPr txBox="1"/>
          <p:nvPr/>
        </p:nvSpPr>
        <p:spPr>
          <a:xfrm>
            <a:off x="1028700" y="232699"/>
            <a:ext cx="4141702" cy="981837"/>
          </a:xfrm>
          <a:prstGeom prst="rect">
            <a:avLst/>
          </a:prstGeom>
        </p:spPr>
        <p:txBody>
          <a:bodyPr lIns="0" tIns="0" rIns="0" bIns="0" rtlCol="0" anchor="t">
            <a:spAutoFit/>
          </a:bodyPr>
          <a:lstStyle/>
          <a:p>
            <a:pPr algn="l">
              <a:lnSpc>
                <a:spcPts val="8003"/>
              </a:lnSpc>
            </a:pPr>
            <a:r>
              <a:rPr lang="en-US" sz="5799" b="1" spc="568">
                <a:solidFill>
                  <a:srgbClr val="231F20"/>
                </a:solidFill>
                <a:latin typeface="Oswald Bold"/>
                <a:ea typeface="Oswald Bold"/>
                <a:cs typeface="Oswald Bold"/>
                <a:sym typeface="Oswald Bold"/>
              </a:rPr>
              <a:t>OVERVIEW </a:t>
            </a:r>
          </a:p>
        </p:txBody>
      </p:sp>
      <p:sp>
        <p:nvSpPr>
          <p:cNvPr id="21" name="TextBox 21"/>
          <p:cNvSpPr txBox="1"/>
          <p:nvPr/>
        </p:nvSpPr>
        <p:spPr>
          <a:xfrm>
            <a:off x="3450084" y="1778216"/>
            <a:ext cx="7843336" cy="1925300"/>
          </a:xfrm>
          <a:prstGeom prst="rect">
            <a:avLst/>
          </a:prstGeom>
        </p:spPr>
        <p:txBody>
          <a:bodyPr lIns="0" tIns="0" rIns="0" bIns="0" rtlCol="0" anchor="t">
            <a:spAutoFit/>
          </a:bodyPr>
          <a:lstStyle/>
          <a:p>
            <a:pPr marL="0" lvl="0" indent="0" algn="l">
              <a:lnSpc>
                <a:spcPts val="3050"/>
              </a:lnSpc>
              <a:spcBef>
                <a:spcPct val="0"/>
              </a:spcBef>
            </a:pPr>
            <a:r>
              <a:rPr lang="en-US" sz="2210" spc="216">
                <a:solidFill>
                  <a:srgbClr val="231F20"/>
                </a:solidFill>
                <a:latin typeface="DM Sans"/>
                <a:ea typeface="DM Sans"/>
                <a:cs typeface="DM Sans"/>
                <a:sym typeface="DM Sans"/>
              </a:rPr>
              <a:t>The database is designed to help pharmaceutical companies manage drug data  by streamlining case management related to adverse effects, drug interactions, patient history, and product-specific information</a:t>
            </a:r>
          </a:p>
        </p:txBody>
      </p:sp>
      <p:sp>
        <p:nvSpPr>
          <p:cNvPr id="22" name="TextBox 22"/>
          <p:cNvSpPr txBox="1"/>
          <p:nvPr/>
        </p:nvSpPr>
        <p:spPr>
          <a:xfrm>
            <a:off x="1015125" y="4221053"/>
            <a:ext cx="4168852" cy="981837"/>
          </a:xfrm>
          <a:prstGeom prst="rect">
            <a:avLst/>
          </a:prstGeom>
        </p:spPr>
        <p:txBody>
          <a:bodyPr lIns="0" tIns="0" rIns="0" bIns="0" rtlCol="0" anchor="t">
            <a:spAutoFit/>
          </a:bodyPr>
          <a:lstStyle/>
          <a:p>
            <a:pPr algn="l">
              <a:lnSpc>
                <a:spcPts val="8003"/>
              </a:lnSpc>
            </a:pPr>
            <a:r>
              <a:rPr lang="en-US" sz="5799" b="1" spc="568">
                <a:solidFill>
                  <a:srgbClr val="231F20"/>
                </a:solidFill>
                <a:latin typeface="Oswald Bold"/>
                <a:ea typeface="Oswald Bold"/>
                <a:cs typeface="Oswald Bold"/>
                <a:sym typeface="Oswald Bold"/>
              </a:rPr>
              <a:t>PURPOSE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5119279" y="7892101"/>
            <a:ext cx="7673056" cy="7673056"/>
          </a:xfrm>
          <a:custGeom>
            <a:avLst/>
            <a:gdLst/>
            <a:ahLst/>
            <a:cxnLst/>
            <a:rect l="l" t="t" r="r" b="b"/>
            <a:pathLst>
              <a:path w="7673056" h="7673056">
                <a:moveTo>
                  <a:pt x="0" y="0"/>
                </a:moveTo>
                <a:lnTo>
                  <a:pt x="7673056" y="0"/>
                </a:lnTo>
                <a:lnTo>
                  <a:pt x="7673056" y="7673055"/>
                </a:lnTo>
                <a:lnTo>
                  <a:pt x="0" y="7673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024816" y="6772917"/>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8663659" y="7343772"/>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1539534" y="7892101"/>
            <a:ext cx="2238367" cy="2238367"/>
          </a:xfrm>
          <a:custGeom>
            <a:avLst/>
            <a:gdLst/>
            <a:ahLst/>
            <a:cxnLst/>
            <a:rect l="l" t="t" r="r" b="b"/>
            <a:pathLst>
              <a:path w="2238367" h="2238367">
                <a:moveTo>
                  <a:pt x="0" y="0"/>
                </a:moveTo>
                <a:lnTo>
                  <a:pt x="2238367" y="0"/>
                </a:lnTo>
                <a:lnTo>
                  <a:pt x="2238367"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4510099" y="7892101"/>
            <a:ext cx="2238367" cy="2238367"/>
          </a:xfrm>
          <a:custGeom>
            <a:avLst/>
            <a:gdLst/>
            <a:ahLst/>
            <a:cxnLst/>
            <a:rect l="l" t="t" r="r" b="b"/>
            <a:pathLst>
              <a:path w="2238367" h="2238367">
                <a:moveTo>
                  <a:pt x="0" y="0"/>
                </a:moveTo>
                <a:lnTo>
                  <a:pt x="2238367" y="0"/>
                </a:lnTo>
                <a:lnTo>
                  <a:pt x="2238367"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4994936" y="840577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12106315" y="845072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0" name="Group 10"/>
          <p:cNvGrpSpPr/>
          <p:nvPr/>
        </p:nvGrpSpPr>
        <p:grpSpPr>
          <a:xfrm>
            <a:off x="529190" y="3228788"/>
            <a:ext cx="3474003" cy="647719"/>
            <a:chOff x="0" y="0"/>
            <a:chExt cx="914964" cy="17059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12" name="TextBox 12"/>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 2</a:t>
              </a:r>
            </a:p>
          </p:txBody>
        </p:sp>
      </p:grpSp>
      <p:sp>
        <p:nvSpPr>
          <p:cNvPr id="13" name="TextBox 13"/>
          <p:cNvSpPr txBox="1"/>
          <p:nvPr/>
        </p:nvSpPr>
        <p:spPr>
          <a:xfrm>
            <a:off x="258954" y="187399"/>
            <a:ext cx="6004675" cy="1165161"/>
          </a:xfrm>
          <a:prstGeom prst="rect">
            <a:avLst/>
          </a:prstGeom>
        </p:spPr>
        <p:txBody>
          <a:bodyPr lIns="0" tIns="0" rIns="0" bIns="0" rtlCol="0" anchor="t">
            <a:spAutoFit/>
          </a:bodyPr>
          <a:lstStyle/>
          <a:p>
            <a:pPr algn="l">
              <a:lnSpc>
                <a:spcPts val="9587"/>
              </a:lnSpc>
            </a:pPr>
            <a:r>
              <a:rPr lang="en-US" sz="6947" b="1" spc="368">
                <a:solidFill>
                  <a:srgbClr val="231F20"/>
                </a:solidFill>
                <a:latin typeface="Oswald Bold"/>
                <a:ea typeface="Oswald Bold"/>
                <a:cs typeface="Oswald Bold"/>
                <a:sym typeface="Oswald Bold"/>
              </a:rPr>
              <a:t>OBJECTIVES</a:t>
            </a:r>
          </a:p>
        </p:txBody>
      </p:sp>
      <p:sp>
        <p:nvSpPr>
          <p:cNvPr id="14" name="TextBox 14"/>
          <p:cNvSpPr txBox="1"/>
          <p:nvPr/>
        </p:nvSpPr>
        <p:spPr>
          <a:xfrm>
            <a:off x="585739" y="4067839"/>
            <a:ext cx="3360904" cy="1706642"/>
          </a:xfrm>
          <a:prstGeom prst="rect">
            <a:avLst/>
          </a:prstGeom>
        </p:spPr>
        <p:txBody>
          <a:bodyPr lIns="0" tIns="0" rIns="0" bIns="0" rtlCol="0" anchor="t">
            <a:spAutoFit/>
          </a:bodyPr>
          <a:lstStyle/>
          <a:p>
            <a:pPr algn="ctr">
              <a:lnSpc>
                <a:spcPts val="2774"/>
              </a:lnSpc>
            </a:pPr>
            <a:r>
              <a:rPr lang="en-US" sz="2010" spc="197">
                <a:solidFill>
                  <a:srgbClr val="231F20"/>
                </a:solidFill>
                <a:latin typeface="DM Sans"/>
                <a:ea typeface="DM Sans"/>
                <a:cs typeface="DM Sans"/>
                <a:sym typeface="DM Sans"/>
              </a:rPr>
              <a:t> Regulatory Reporting: Facilitate standardized reporting of adverse event cases to </a:t>
            </a:r>
          </a:p>
          <a:p>
            <a:pPr marL="0" lvl="0" indent="0" algn="ctr">
              <a:lnSpc>
                <a:spcPts val="2774"/>
              </a:lnSpc>
              <a:spcBef>
                <a:spcPct val="0"/>
              </a:spcBef>
            </a:pPr>
            <a:r>
              <a:rPr lang="en-US" sz="2010" spc="197">
                <a:solidFill>
                  <a:srgbClr val="231F20"/>
                </a:solidFill>
                <a:latin typeface="DM Sans"/>
                <a:ea typeface="DM Sans"/>
                <a:cs typeface="DM Sans"/>
                <a:sym typeface="DM Sans"/>
              </a:rPr>
              <a:t>regulatory bodies </a:t>
            </a:r>
          </a:p>
        </p:txBody>
      </p:sp>
      <p:grpSp>
        <p:nvGrpSpPr>
          <p:cNvPr id="15" name="Group 15"/>
          <p:cNvGrpSpPr/>
          <p:nvPr/>
        </p:nvGrpSpPr>
        <p:grpSpPr>
          <a:xfrm>
            <a:off x="7406999" y="1317204"/>
            <a:ext cx="3474003" cy="647719"/>
            <a:chOff x="0" y="0"/>
            <a:chExt cx="914964" cy="170593"/>
          </a:xfrm>
        </p:grpSpPr>
        <p:sp>
          <p:nvSpPr>
            <p:cNvPr id="16" name="Freeform 16"/>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17" name="TextBox 17"/>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#1</a:t>
              </a:r>
            </a:p>
          </p:txBody>
        </p:sp>
      </p:grpSp>
      <p:sp>
        <p:nvSpPr>
          <p:cNvPr id="18" name="TextBox 18"/>
          <p:cNvSpPr txBox="1"/>
          <p:nvPr/>
        </p:nvSpPr>
        <p:spPr>
          <a:xfrm>
            <a:off x="6035442" y="2050648"/>
            <a:ext cx="6254887" cy="1363742"/>
          </a:xfrm>
          <a:prstGeom prst="rect">
            <a:avLst/>
          </a:prstGeom>
        </p:spPr>
        <p:txBody>
          <a:bodyPr lIns="0" tIns="0" rIns="0" bIns="0" rtlCol="0" anchor="t">
            <a:spAutoFit/>
          </a:bodyPr>
          <a:lstStyle/>
          <a:p>
            <a:pPr algn="ctr">
              <a:lnSpc>
                <a:spcPts val="2774"/>
              </a:lnSpc>
            </a:pPr>
            <a:r>
              <a:rPr lang="en-US" sz="2010" spc="197">
                <a:solidFill>
                  <a:srgbClr val="231F20"/>
                </a:solidFill>
                <a:latin typeface="DM Sans"/>
                <a:ea typeface="DM Sans"/>
                <a:cs typeface="DM Sans"/>
                <a:sym typeface="DM Sans"/>
              </a:rPr>
              <a:t>Case Management: Manage adverse event cases efficiently across drugs, devices, and </a:t>
            </a:r>
          </a:p>
          <a:p>
            <a:pPr algn="ctr">
              <a:lnSpc>
                <a:spcPts val="2774"/>
              </a:lnSpc>
            </a:pPr>
            <a:r>
              <a:rPr lang="en-US" sz="2010" spc="197">
                <a:solidFill>
                  <a:srgbClr val="231F20"/>
                </a:solidFill>
                <a:latin typeface="DM Sans"/>
                <a:ea typeface="DM Sans"/>
                <a:cs typeface="DM Sans"/>
                <a:sym typeface="DM Sans"/>
              </a:rPr>
              <a:t>patients </a:t>
            </a:r>
          </a:p>
          <a:p>
            <a:pPr marL="0" lvl="0" indent="0" algn="ctr">
              <a:lnSpc>
                <a:spcPts val="2774"/>
              </a:lnSpc>
              <a:spcBef>
                <a:spcPct val="0"/>
              </a:spcBef>
            </a:pPr>
            <a:endParaRPr lang="en-US" sz="2010" spc="197">
              <a:solidFill>
                <a:srgbClr val="231F20"/>
              </a:solidFill>
              <a:latin typeface="DM Sans"/>
              <a:ea typeface="DM Sans"/>
              <a:cs typeface="DM Sans"/>
              <a:sym typeface="DM Sans"/>
            </a:endParaRPr>
          </a:p>
        </p:txBody>
      </p:sp>
      <p:grpSp>
        <p:nvGrpSpPr>
          <p:cNvPr id="19" name="Group 19"/>
          <p:cNvGrpSpPr/>
          <p:nvPr/>
        </p:nvGrpSpPr>
        <p:grpSpPr>
          <a:xfrm>
            <a:off x="14298431" y="3228788"/>
            <a:ext cx="3474003" cy="647719"/>
            <a:chOff x="0" y="0"/>
            <a:chExt cx="914964" cy="170593"/>
          </a:xfrm>
        </p:grpSpPr>
        <p:sp>
          <p:nvSpPr>
            <p:cNvPr id="20" name="Freeform 20"/>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21" name="TextBox 21"/>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#5</a:t>
              </a:r>
            </a:p>
          </p:txBody>
        </p:sp>
      </p:grpSp>
      <p:sp>
        <p:nvSpPr>
          <p:cNvPr id="22" name="TextBox 22"/>
          <p:cNvSpPr txBox="1"/>
          <p:nvPr/>
        </p:nvSpPr>
        <p:spPr>
          <a:xfrm>
            <a:off x="14354981" y="4067839"/>
            <a:ext cx="3360904" cy="2392442"/>
          </a:xfrm>
          <a:prstGeom prst="rect">
            <a:avLst/>
          </a:prstGeom>
        </p:spPr>
        <p:txBody>
          <a:bodyPr lIns="0" tIns="0" rIns="0" bIns="0" rtlCol="0" anchor="t">
            <a:spAutoFit/>
          </a:bodyPr>
          <a:lstStyle/>
          <a:p>
            <a:pPr algn="ctr">
              <a:lnSpc>
                <a:spcPts val="2774"/>
              </a:lnSpc>
            </a:pPr>
            <a:r>
              <a:rPr lang="en-US" sz="2010" spc="197">
                <a:solidFill>
                  <a:srgbClr val="231F20"/>
                </a:solidFill>
                <a:latin typeface="DM Sans"/>
                <a:ea typeface="DM Sans"/>
                <a:cs typeface="DM Sans"/>
                <a:sym typeface="DM Sans"/>
              </a:rPr>
              <a:t>Streamlined Communication: Enable better communication between manufacturers, </a:t>
            </a:r>
          </a:p>
          <a:p>
            <a:pPr marL="0" lvl="0" indent="0" algn="ctr">
              <a:lnSpc>
                <a:spcPts val="2774"/>
              </a:lnSpc>
              <a:spcBef>
                <a:spcPct val="0"/>
              </a:spcBef>
            </a:pPr>
            <a:r>
              <a:rPr lang="en-US" sz="2010" spc="197">
                <a:solidFill>
                  <a:srgbClr val="231F20"/>
                </a:solidFill>
                <a:latin typeface="DM Sans"/>
                <a:ea typeface="DM Sans"/>
                <a:cs typeface="DM Sans"/>
                <a:sym typeface="DM Sans"/>
              </a:rPr>
              <a:t>healthcare providers, and regulatory bodies</a:t>
            </a:r>
          </a:p>
        </p:txBody>
      </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4" name="Freeform 2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25" name="Group 25"/>
          <p:cNvGrpSpPr/>
          <p:nvPr/>
        </p:nvGrpSpPr>
        <p:grpSpPr>
          <a:xfrm>
            <a:off x="4937097" y="3876507"/>
            <a:ext cx="3474003" cy="647719"/>
            <a:chOff x="0" y="0"/>
            <a:chExt cx="914964" cy="170593"/>
          </a:xfrm>
        </p:grpSpPr>
        <p:sp>
          <p:nvSpPr>
            <p:cNvPr id="26" name="Freeform 26"/>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27" name="TextBox 27"/>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#3</a:t>
              </a:r>
            </a:p>
          </p:txBody>
        </p:sp>
      </p:grpSp>
      <p:sp>
        <p:nvSpPr>
          <p:cNvPr id="28" name="TextBox 28"/>
          <p:cNvSpPr txBox="1"/>
          <p:nvPr/>
        </p:nvSpPr>
        <p:spPr>
          <a:xfrm>
            <a:off x="4937097" y="4602009"/>
            <a:ext cx="3622739" cy="2049542"/>
          </a:xfrm>
          <a:prstGeom prst="rect">
            <a:avLst/>
          </a:prstGeom>
        </p:spPr>
        <p:txBody>
          <a:bodyPr lIns="0" tIns="0" rIns="0" bIns="0" rtlCol="0" anchor="t">
            <a:spAutoFit/>
          </a:bodyPr>
          <a:lstStyle/>
          <a:p>
            <a:pPr algn="ctr">
              <a:lnSpc>
                <a:spcPts val="2774"/>
              </a:lnSpc>
            </a:pPr>
            <a:r>
              <a:rPr lang="en-US" sz="2010" spc="197">
                <a:solidFill>
                  <a:srgbClr val="231F20"/>
                </a:solidFill>
                <a:latin typeface="DM Sans"/>
                <a:ea typeface="DM Sans"/>
                <a:cs typeface="DM Sans"/>
                <a:sym typeface="DM Sans"/>
              </a:rPr>
              <a:t>Data Integration: Integrate data from various sources such as clinical trials, patient </a:t>
            </a:r>
          </a:p>
          <a:p>
            <a:pPr marL="0" lvl="0" indent="0" algn="ctr">
              <a:lnSpc>
                <a:spcPts val="2774"/>
              </a:lnSpc>
              <a:spcBef>
                <a:spcPct val="0"/>
              </a:spcBef>
            </a:pPr>
            <a:r>
              <a:rPr lang="en-US" sz="2010" spc="197">
                <a:solidFill>
                  <a:srgbClr val="231F20"/>
                </a:solidFill>
                <a:latin typeface="DM Sans"/>
                <a:ea typeface="DM Sans"/>
                <a:cs typeface="DM Sans"/>
                <a:sym typeface="DM Sans"/>
              </a:rPr>
              <a:t>history, and product development reports</a:t>
            </a:r>
          </a:p>
        </p:txBody>
      </p:sp>
      <p:grpSp>
        <p:nvGrpSpPr>
          <p:cNvPr id="29" name="Group 29"/>
          <p:cNvGrpSpPr/>
          <p:nvPr/>
        </p:nvGrpSpPr>
        <p:grpSpPr>
          <a:xfrm>
            <a:off x="10263184" y="3876507"/>
            <a:ext cx="3474003" cy="647719"/>
            <a:chOff x="0" y="0"/>
            <a:chExt cx="914964" cy="170593"/>
          </a:xfrm>
        </p:grpSpPr>
        <p:sp>
          <p:nvSpPr>
            <p:cNvPr id="30" name="Freeform 30"/>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31" name="TextBox 31"/>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#4</a:t>
              </a:r>
            </a:p>
          </p:txBody>
        </p:sp>
      </p:grpSp>
      <p:sp>
        <p:nvSpPr>
          <p:cNvPr id="32" name="TextBox 32"/>
          <p:cNvSpPr txBox="1"/>
          <p:nvPr/>
        </p:nvSpPr>
        <p:spPr>
          <a:xfrm>
            <a:off x="10263184" y="4602009"/>
            <a:ext cx="3622739" cy="2392442"/>
          </a:xfrm>
          <a:prstGeom prst="rect">
            <a:avLst/>
          </a:prstGeom>
        </p:spPr>
        <p:txBody>
          <a:bodyPr lIns="0" tIns="0" rIns="0" bIns="0" rtlCol="0" anchor="t">
            <a:spAutoFit/>
          </a:bodyPr>
          <a:lstStyle/>
          <a:p>
            <a:pPr algn="ctr">
              <a:lnSpc>
                <a:spcPts val="2774"/>
              </a:lnSpc>
            </a:pPr>
            <a:r>
              <a:rPr lang="en-US" sz="2010" spc="197">
                <a:solidFill>
                  <a:srgbClr val="231F20"/>
                </a:solidFill>
                <a:latin typeface="DM Sans"/>
                <a:ea typeface="DM Sans"/>
                <a:cs typeface="DM Sans"/>
                <a:sym typeface="DM Sans"/>
              </a:rPr>
              <a:t>Decision Support: Provide data analytics and reporting features to assist pharmaceutical </a:t>
            </a:r>
          </a:p>
          <a:p>
            <a:pPr marL="0" lvl="0" indent="0" algn="ctr">
              <a:lnSpc>
                <a:spcPts val="2774"/>
              </a:lnSpc>
              <a:spcBef>
                <a:spcPct val="0"/>
              </a:spcBef>
            </a:pPr>
            <a:r>
              <a:rPr lang="en-US" sz="2010" spc="197">
                <a:solidFill>
                  <a:srgbClr val="231F20"/>
                </a:solidFill>
                <a:latin typeface="DM Sans"/>
                <a:ea typeface="DM Sans"/>
                <a:cs typeface="DM Sans"/>
                <a:sym typeface="DM Sans"/>
              </a:rPr>
              <a:t>companies in making informed decisions regarding drug safety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2" name="Freeform 2"/>
          <p:cNvSpPr/>
          <p:nvPr/>
        </p:nvSpPr>
        <p:spPr>
          <a:xfrm>
            <a:off x="14745351" y="-3907748"/>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10023070" y="4902306"/>
            <a:ext cx="10477410" cy="1032847"/>
          </a:xfrm>
          <a:custGeom>
            <a:avLst/>
            <a:gdLst/>
            <a:ahLst/>
            <a:cxnLst/>
            <a:rect l="l" t="t" r="r" b="b"/>
            <a:pathLst>
              <a:path w="10477410" h="1032847">
                <a:moveTo>
                  <a:pt x="0" y="0"/>
                </a:moveTo>
                <a:lnTo>
                  <a:pt x="10477410" y="0"/>
                </a:lnTo>
                <a:lnTo>
                  <a:pt x="10477410" y="1032847"/>
                </a:lnTo>
                <a:lnTo>
                  <a:pt x="0" y="1032847"/>
                </a:lnTo>
                <a:lnTo>
                  <a:pt x="0" y="0"/>
                </a:lnTo>
                <a:close/>
              </a:path>
            </a:pathLst>
          </a:custGeom>
          <a:blipFill>
            <a:blip r:embed="rId4"/>
            <a:stretch>
              <a:fillRect t="-96634" b="-3713"/>
            </a:stretch>
          </a:blipFill>
        </p:spPr>
        <p:txBody>
          <a:bodyPr/>
          <a:lstStyle/>
          <a:p>
            <a:endParaRPr lang="en-US"/>
          </a:p>
        </p:txBody>
      </p:sp>
      <p:sp>
        <p:nvSpPr>
          <p:cNvPr id="4" name="Freeform 4"/>
          <p:cNvSpPr/>
          <p:nvPr/>
        </p:nvSpPr>
        <p:spPr>
          <a:xfrm rot="5400000">
            <a:off x="-968565" y="4972920"/>
            <a:ext cx="10477410" cy="1032847"/>
          </a:xfrm>
          <a:custGeom>
            <a:avLst/>
            <a:gdLst/>
            <a:ahLst/>
            <a:cxnLst/>
            <a:rect l="l" t="t" r="r" b="b"/>
            <a:pathLst>
              <a:path w="10477410" h="1032847">
                <a:moveTo>
                  <a:pt x="0" y="0"/>
                </a:moveTo>
                <a:lnTo>
                  <a:pt x="10477409" y="0"/>
                </a:lnTo>
                <a:lnTo>
                  <a:pt x="10477409" y="1032847"/>
                </a:lnTo>
                <a:lnTo>
                  <a:pt x="0" y="1032847"/>
                </a:lnTo>
                <a:lnTo>
                  <a:pt x="0" y="0"/>
                </a:lnTo>
                <a:close/>
              </a:path>
            </a:pathLst>
          </a:custGeom>
          <a:blipFill>
            <a:blip r:embed="rId4"/>
            <a:stretch>
              <a:fillRect t="-96634" b="-3713"/>
            </a:stretch>
          </a:blipFill>
        </p:spPr>
        <p:txBody>
          <a:bodyPr/>
          <a:lstStyle/>
          <a:p>
            <a:endParaRPr lang="en-US"/>
          </a:p>
        </p:txBody>
      </p:sp>
      <p:grpSp>
        <p:nvGrpSpPr>
          <p:cNvPr id="5" name="Group 5"/>
          <p:cNvGrpSpPr/>
          <p:nvPr/>
        </p:nvGrpSpPr>
        <p:grpSpPr>
          <a:xfrm>
            <a:off x="4450608" y="-297468"/>
            <a:ext cx="10719957" cy="10584468"/>
            <a:chOff x="0" y="0"/>
            <a:chExt cx="2823363" cy="2787679"/>
          </a:xfrm>
        </p:grpSpPr>
        <p:sp>
          <p:nvSpPr>
            <p:cNvPr id="6" name="Freeform 6"/>
            <p:cNvSpPr/>
            <p:nvPr/>
          </p:nvSpPr>
          <p:spPr>
            <a:xfrm>
              <a:off x="0" y="0"/>
              <a:ext cx="2823363" cy="2787679"/>
            </a:xfrm>
            <a:custGeom>
              <a:avLst/>
              <a:gdLst/>
              <a:ahLst/>
              <a:cxnLst/>
              <a:rect l="l" t="t" r="r" b="b"/>
              <a:pathLst>
                <a:path w="2823363" h="2787679">
                  <a:moveTo>
                    <a:pt x="0" y="0"/>
                  </a:moveTo>
                  <a:lnTo>
                    <a:pt x="2823363" y="0"/>
                  </a:lnTo>
                  <a:lnTo>
                    <a:pt x="2823363" y="2787679"/>
                  </a:lnTo>
                  <a:lnTo>
                    <a:pt x="0" y="2787679"/>
                  </a:lnTo>
                  <a:close/>
                </a:path>
              </a:pathLst>
            </a:custGeom>
            <a:solidFill>
              <a:srgbClr val="FFFFFF"/>
            </a:solidFill>
          </p:spPr>
          <p:txBody>
            <a:bodyPr/>
            <a:lstStyle/>
            <a:p>
              <a:endParaRPr lang="en-US"/>
            </a:p>
          </p:txBody>
        </p:sp>
        <p:sp>
          <p:nvSpPr>
            <p:cNvPr id="7" name="TextBox 7"/>
            <p:cNvSpPr txBox="1"/>
            <p:nvPr/>
          </p:nvSpPr>
          <p:spPr>
            <a:xfrm>
              <a:off x="0" y="-19050"/>
              <a:ext cx="2823363" cy="2806729"/>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4555895" y="180025"/>
            <a:ext cx="10509383" cy="9926950"/>
          </a:xfrm>
          <a:custGeom>
            <a:avLst/>
            <a:gdLst/>
            <a:ahLst/>
            <a:cxnLst/>
            <a:rect l="l" t="t" r="r" b="b"/>
            <a:pathLst>
              <a:path w="10509383" h="9926950">
                <a:moveTo>
                  <a:pt x="0" y="0"/>
                </a:moveTo>
                <a:lnTo>
                  <a:pt x="10509383" y="0"/>
                </a:lnTo>
                <a:lnTo>
                  <a:pt x="10509383" y="9926950"/>
                </a:lnTo>
                <a:lnTo>
                  <a:pt x="0" y="9926950"/>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334387" y="164914"/>
            <a:ext cx="10906040" cy="863786"/>
          </a:xfrm>
          <a:prstGeom prst="rect">
            <a:avLst/>
          </a:prstGeom>
        </p:spPr>
        <p:txBody>
          <a:bodyPr lIns="0" tIns="0" rIns="0" bIns="0" rtlCol="0" anchor="t">
            <a:spAutoFit/>
          </a:bodyPr>
          <a:lstStyle/>
          <a:p>
            <a:pPr algn="l">
              <a:lnSpc>
                <a:spcPts val="7080"/>
              </a:lnSpc>
            </a:pPr>
            <a:r>
              <a:rPr lang="en-US" sz="5130" b="1" spc="502">
                <a:solidFill>
                  <a:srgbClr val="000000"/>
                </a:solidFill>
                <a:latin typeface="Oswald Bold"/>
                <a:ea typeface="Oswald Bold"/>
                <a:cs typeface="Oswald Bold"/>
                <a:sym typeface="Oswald Bold"/>
              </a:rPr>
              <a:t>LOGICAL ERD</a:t>
            </a:r>
          </a:p>
        </p:txBody>
      </p:sp>
      <p:sp>
        <p:nvSpPr>
          <p:cNvPr id="10" name="Freeform 10"/>
          <p:cNvSpPr/>
          <p:nvPr/>
        </p:nvSpPr>
        <p:spPr>
          <a:xfrm>
            <a:off x="-3165949" y="5771688"/>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4830641" cy="15218009"/>
          </a:xfrm>
          <a:custGeom>
            <a:avLst/>
            <a:gdLst/>
            <a:ahLst/>
            <a:cxnLst/>
            <a:rect l="l" t="t" r="r" b="b"/>
            <a:pathLst>
              <a:path w="14830641" h="15218009">
                <a:moveTo>
                  <a:pt x="0" y="0"/>
                </a:moveTo>
                <a:lnTo>
                  <a:pt x="14830641" y="0"/>
                </a:lnTo>
                <a:lnTo>
                  <a:pt x="14830641" y="15218009"/>
                </a:lnTo>
                <a:lnTo>
                  <a:pt x="0" y="152180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144843" y="167917"/>
            <a:ext cx="12057353" cy="964885"/>
          </a:xfrm>
          <a:prstGeom prst="rect">
            <a:avLst/>
          </a:prstGeom>
        </p:spPr>
        <p:txBody>
          <a:bodyPr lIns="0" tIns="0" rIns="0" bIns="0" rtlCol="0" anchor="t">
            <a:spAutoFit/>
          </a:bodyPr>
          <a:lstStyle/>
          <a:p>
            <a:pPr algn="l">
              <a:lnSpc>
                <a:spcPts val="7877"/>
              </a:lnSpc>
            </a:pPr>
            <a:r>
              <a:rPr lang="en-US" sz="5708" b="1" spc="559">
                <a:solidFill>
                  <a:srgbClr val="FFFFFF"/>
                </a:solidFill>
                <a:latin typeface="Oswald Bold"/>
                <a:ea typeface="Oswald Bold"/>
                <a:cs typeface="Oswald Bold"/>
                <a:sym typeface="Oswald Bold"/>
              </a:rPr>
              <a:t>VIEWS</a:t>
            </a:r>
          </a:p>
        </p:txBody>
      </p:sp>
      <p:sp>
        <p:nvSpPr>
          <p:cNvPr id="4" name="Freeform 4"/>
          <p:cNvSpPr/>
          <p:nvPr/>
        </p:nvSpPr>
        <p:spPr>
          <a:xfrm>
            <a:off x="12852391" y="-11474015"/>
            <a:ext cx="14842978" cy="15230668"/>
          </a:xfrm>
          <a:custGeom>
            <a:avLst/>
            <a:gdLst/>
            <a:ahLst/>
            <a:cxnLst/>
            <a:rect l="l" t="t" r="r" b="b"/>
            <a:pathLst>
              <a:path w="14842978" h="15230668">
                <a:moveTo>
                  <a:pt x="0" y="0"/>
                </a:moveTo>
                <a:lnTo>
                  <a:pt x="14842978" y="0"/>
                </a:lnTo>
                <a:lnTo>
                  <a:pt x="14842978" y="15230668"/>
                </a:lnTo>
                <a:lnTo>
                  <a:pt x="0" y="15230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86655" y="2825804"/>
            <a:ext cx="8763787" cy="4635391"/>
          </a:xfrm>
          <a:custGeom>
            <a:avLst/>
            <a:gdLst/>
            <a:ahLst/>
            <a:cxnLst/>
            <a:rect l="l" t="t" r="r" b="b"/>
            <a:pathLst>
              <a:path w="8763787" h="4635391">
                <a:moveTo>
                  <a:pt x="0" y="0"/>
                </a:moveTo>
                <a:lnTo>
                  <a:pt x="8763787" y="0"/>
                </a:lnTo>
                <a:lnTo>
                  <a:pt x="8763787" y="4635392"/>
                </a:lnTo>
                <a:lnTo>
                  <a:pt x="0" y="4635392"/>
                </a:lnTo>
                <a:lnTo>
                  <a:pt x="0" y="0"/>
                </a:lnTo>
                <a:close/>
              </a:path>
            </a:pathLst>
          </a:custGeom>
          <a:blipFill>
            <a:blip r:embed="rId4"/>
            <a:stretch>
              <a:fillRect/>
            </a:stretch>
          </a:blipFill>
        </p:spPr>
        <p:txBody>
          <a:bodyPr/>
          <a:lstStyle/>
          <a:p>
            <a:endParaRPr lang="en-US"/>
          </a:p>
        </p:txBody>
      </p:sp>
      <p:sp>
        <p:nvSpPr>
          <p:cNvPr id="6" name="Freeform 6"/>
          <p:cNvSpPr/>
          <p:nvPr/>
        </p:nvSpPr>
        <p:spPr>
          <a:xfrm>
            <a:off x="9530917" y="2825804"/>
            <a:ext cx="8610094" cy="4635391"/>
          </a:xfrm>
          <a:custGeom>
            <a:avLst/>
            <a:gdLst/>
            <a:ahLst/>
            <a:cxnLst/>
            <a:rect l="l" t="t" r="r" b="b"/>
            <a:pathLst>
              <a:path w="8610094" h="4635391">
                <a:moveTo>
                  <a:pt x="0" y="0"/>
                </a:moveTo>
                <a:lnTo>
                  <a:pt x="8610094" y="0"/>
                </a:lnTo>
                <a:lnTo>
                  <a:pt x="8610094" y="4635392"/>
                </a:lnTo>
                <a:lnTo>
                  <a:pt x="0" y="4635392"/>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2431519" y="2196627"/>
            <a:ext cx="3861316" cy="459740"/>
          </a:xfrm>
          <a:prstGeom prst="rect">
            <a:avLst/>
          </a:prstGeom>
        </p:spPr>
        <p:txBody>
          <a:bodyPr lIns="0" tIns="0" rIns="0" bIns="0" rtlCol="0" anchor="t">
            <a:spAutoFit/>
          </a:bodyPr>
          <a:lstStyle/>
          <a:p>
            <a:pPr algn="ctr">
              <a:lnSpc>
                <a:spcPts val="3639"/>
              </a:lnSpc>
              <a:spcBef>
                <a:spcPct val="0"/>
              </a:spcBef>
            </a:pPr>
            <a:r>
              <a:rPr lang="en-US" sz="2799">
                <a:solidFill>
                  <a:srgbClr val="FFFFFF"/>
                </a:solidFill>
                <a:latin typeface="Open Sauce"/>
                <a:ea typeface="Open Sauce"/>
                <a:cs typeface="Open Sauce"/>
                <a:sym typeface="Open Sauce"/>
              </a:rPr>
              <a:t>vw_RegulatoryReports</a:t>
            </a:r>
          </a:p>
        </p:txBody>
      </p:sp>
      <p:sp>
        <p:nvSpPr>
          <p:cNvPr id="8" name="TextBox 8"/>
          <p:cNvSpPr txBox="1"/>
          <p:nvPr/>
        </p:nvSpPr>
        <p:spPr>
          <a:xfrm>
            <a:off x="12109065" y="2196627"/>
            <a:ext cx="4093131" cy="459740"/>
          </a:xfrm>
          <a:prstGeom prst="rect">
            <a:avLst/>
          </a:prstGeom>
        </p:spPr>
        <p:txBody>
          <a:bodyPr lIns="0" tIns="0" rIns="0" bIns="0" rtlCol="0" anchor="t">
            <a:spAutoFit/>
          </a:bodyPr>
          <a:lstStyle/>
          <a:p>
            <a:pPr algn="ctr">
              <a:lnSpc>
                <a:spcPts val="3639"/>
              </a:lnSpc>
              <a:spcBef>
                <a:spcPct val="0"/>
              </a:spcBef>
            </a:pPr>
            <a:r>
              <a:rPr lang="en-US" sz="2799">
                <a:solidFill>
                  <a:srgbClr val="FFFFFF"/>
                </a:solidFill>
                <a:latin typeface="Open Sauce"/>
                <a:ea typeface="Open Sauce"/>
                <a:cs typeface="Open Sauce"/>
                <a:sym typeface="Open Sauce"/>
              </a:rPr>
              <a:t>CaseFollowupSummary</a:t>
            </a:r>
          </a:p>
        </p:txBody>
      </p:sp>
      <p:sp>
        <p:nvSpPr>
          <p:cNvPr id="9" name="TextBox 9"/>
          <p:cNvSpPr txBox="1"/>
          <p:nvPr/>
        </p:nvSpPr>
        <p:spPr>
          <a:xfrm>
            <a:off x="596037" y="7443355"/>
            <a:ext cx="7097614" cy="2814264"/>
          </a:xfrm>
          <a:prstGeom prst="rect">
            <a:avLst/>
          </a:prstGeom>
        </p:spPr>
        <p:txBody>
          <a:bodyPr lIns="0" tIns="0" rIns="0" bIns="0" rtlCol="0" anchor="t">
            <a:spAutoFit/>
          </a:bodyPr>
          <a:lstStyle/>
          <a:p>
            <a:pPr algn="ctr">
              <a:lnSpc>
                <a:spcPts val="2475"/>
              </a:lnSpc>
            </a:pPr>
            <a:r>
              <a:rPr lang="en-US" sz="1904" b="1">
                <a:solidFill>
                  <a:srgbClr val="FFFFFF"/>
                </a:solidFill>
                <a:latin typeface="Open Sauce Bold"/>
                <a:ea typeface="Open Sauce Bold"/>
                <a:cs typeface="Open Sauce Bold"/>
                <a:sym typeface="Open Sauce Bold"/>
              </a:rPr>
              <a:t>Purpose: </a:t>
            </a:r>
            <a:r>
              <a:rPr lang="en-US" sz="1904">
                <a:solidFill>
                  <a:srgbClr val="FFFFFF"/>
                </a:solidFill>
                <a:latin typeface="Open Sauce"/>
                <a:ea typeface="Open Sauce"/>
                <a:cs typeface="Open Sauce"/>
                <a:sym typeface="Open Sauce"/>
              </a:rPr>
              <a:t>This view displays the status of regulatory reports submitted to regulatory agencies, showing the tracking number, submission date, and current status. </a:t>
            </a:r>
          </a:p>
          <a:p>
            <a:pPr algn="ctr">
              <a:lnSpc>
                <a:spcPts val="2475"/>
              </a:lnSpc>
              <a:spcBef>
                <a:spcPct val="0"/>
              </a:spcBef>
            </a:pPr>
            <a:r>
              <a:rPr lang="en-US" sz="1904" b="1">
                <a:solidFill>
                  <a:srgbClr val="FFFFFF"/>
                </a:solidFill>
                <a:latin typeface="Open Sauce Bold"/>
                <a:ea typeface="Open Sauce Bold"/>
                <a:cs typeface="Open Sauce Bold"/>
                <a:sym typeface="Open Sauce Bold"/>
              </a:rPr>
              <a:t>Use in Decision Making:</a:t>
            </a:r>
            <a:r>
              <a:rPr lang="en-US" sz="1904">
                <a:solidFill>
                  <a:srgbClr val="FFFFFF"/>
                </a:solidFill>
                <a:latin typeface="Open Sauce"/>
                <a:ea typeface="Open Sauce"/>
                <a:cs typeface="Open Sauce"/>
                <a:sym typeface="Open Sauce"/>
              </a:rPr>
              <a:t> Regulatory Compliance: Organizations can use this view to monitor the status of reports submitted to regulatory bodies, ensuring that all required reports are filed and are up to date. If there are delays or issues, corrective actions can be taken to ensure compliance.</a:t>
            </a:r>
          </a:p>
        </p:txBody>
      </p:sp>
      <p:sp>
        <p:nvSpPr>
          <p:cNvPr id="10" name="TextBox 10"/>
          <p:cNvSpPr txBox="1"/>
          <p:nvPr/>
        </p:nvSpPr>
        <p:spPr>
          <a:xfrm>
            <a:off x="9828367" y="7623121"/>
            <a:ext cx="8015194" cy="1669407"/>
          </a:xfrm>
          <a:prstGeom prst="rect">
            <a:avLst/>
          </a:prstGeom>
        </p:spPr>
        <p:txBody>
          <a:bodyPr lIns="0" tIns="0" rIns="0" bIns="0" rtlCol="0" anchor="t">
            <a:spAutoFit/>
          </a:bodyPr>
          <a:lstStyle/>
          <a:p>
            <a:pPr algn="ctr">
              <a:lnSpc>
                <a:spcPts val="2795"/>
              </a:lnSpc>
            </a:pPr>
            <a:r>
              <a:rPr lang="en-US" sz="2150">
                <a:solidFill>
                  <a:srgbClr val="FFFFFF"/>
                </a:solidFill>
                <a:latin typeface="Open Sauce"/>
                <a:ea typeface="Open Sauce"/>
                <a:cs typeface="Open Sauce"/>
                <a:sym typeface="Open Sauce"/>
              </a:rPr>
              <a:t>Purpose: This view provides insights into cases, their current status, the patient involved, the most recent follow-up date, and the total number of follow-ups. </a:t>
            </a:r>
          </a:p>
          <a:p>
            <a:pPr algn="ctr">
              <a:lnSpc>
                <a:spcPts val="2535"/>
              </a:lnSpc>
            </a:pPr>
            <a:endParaRPr lang="en-US" sz="2150">
              <a:solidFill>
                <a:srgbClr val="FFFFFF"/>
              </a:solidFill>
              <a:latin typeface="Open Sauce"/>
              <a:ea typeface="Open Sauce"/>
              <a:cs typeface="Open Sauce"/>
              <a:sym typeface="Open Sauce"/>
            </a:endParaRPr>
          </a:p>
          <a:p>
            <a:pPr algn="ctr">
              <a:lnSpc>
                <a:spcPts val="2535"/>
              </a:lnSpc>
              <a:spcBef>
                <a:spcPct val="0"/>
              </a:spcBef>
            </a:pPr>
            <a:endParaRPr lang="en-US" sz="2150">
              <a:solidFill>
                <a:srgbClr val="FFFFFF"/>
              </a:solidFill>
              <a:latin typeface="Open Sauce"/>
              <a:ea typeface="Open Sauce"/>
              <a:cs typeface="Open Sauce"/>
              <a:sym typeface="Open Sauce"/>
            </a:endParaRPr>
          </a:p>
        </p:txBody>
      </p:sp>
      <p:sp>
        <p:nvSpPr>
          <p:cNvPr id="11" name="TextBox 11"/>
          <p:cNvSpPr txBox="1"/>
          <p:nvPr/>
        </p:nvSpPr>
        <p:spPr>
          <a:xfrm>
            <a:off x="9828367" y="8836199"/>
            <a:ext cx="8015194" cy="1076960"/>
          </a:xfrm>
          <a:prstGeom prst="rect">
            <a:avLst/>
          </a:prstGeom>
        </p:spPr>
        <p:txBody>
          <a:bodyPr lIns="0" tIns="0" rIns="0" bIns="0" rtlCol="0" anchor="t">
            <a:spAutoFit/>
          </a:bodyPr>
          <a:lstStyle/>
          <a:p>
            <a:pPr algn="ctr">
              <a:lnSpc>
                <a:spcPts val="2859"/>
              </a:lnSpc>
              <a:spcBef>
                <a:spcPct val="0"/>
              </a:spcBef>
            </a:pPr>
            <a:r>
              <a:rPr lang="en-US" sz="2199">
                <a:solidFill>
                  <a:srgbClr val="FFFFFF"/>
                </a:solidFill>
                <a:latin typeface="Open Sauce"/>
                <a:ea typeface="Open Sauce"/>
                <a:cs typeface="Open Sauce"/>
                <a:sym typeface="Open Sauce"/>
              </a:rPr>
              <a:t>provides insights into cases, their current status, the patient involved, the most recent follow-up date, and the total number of follow-ups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86191" y="852760"/>
            <a:ext cx="5258113" cy="4656319"/>
            <a:chOff x="0" y="0"/>
            <a:chExt cx="2014610" cy="1784037"/>
          </a:xfrm>
        </p:grpSpPr>
        <p:sp>
          <p:nvSpPr>
            <p:cNvPr id="4" name="Freeform 4"/>
            <p:cNvSpPr/>
            <p:nvPr/>
          </p:nvSpPr>
          <p:spPr>
            <a:xfrm>
              <a:off x="0" y="0"/>
              <a:ext cx="2014610" cy="1784037"/>
            </a:xfrm>
            <a:custGeom>
              <a:avLst/>
              <a:gdLst/>
              <a:ahLst/>
              <a:cxnLst/>
              <a:rect l="l" t="t" r="r" b="b"/>
              <a:pathLst>
                <a:path w="2014610" h="1784037">
                  <a:moveTo>
                    <a:pt x="0" y="0"/>
                  </a:moveTo>
                  <a:lnTo>
                    <a:pt x="2014610" y="0"/>
                  </a:lnTo>
                  <a:lnTo>
                    <a:pt x="2014610" y="1784037"/>
                  </a:lnTo>
                  <a:lnTo>
                    <a:pt x="0" y="1784037"/>
                  </a:lnTo>
                  <a:close/>
                </a:path>
              </a:pathLst>
            </a:custGeom>
            <a:solidFill>
              <a:srgbClr val="7A7676"/>
            </a:solidFill>
          </p:spPr>
          <p:txBody>
            <a:bodyPr/>
            <a:lstStyle/>
            <a:p>
              <a:endParaRPr lang="en-US"/>
            </a:p>
          </p:txBody>
        </p:sp>
        <p:sp>
          <p:nvSpPr>
            <p:cNvPr id="5" name="TextBox 5"/>
            <p:cNvSpPr txBox="1"/>
            <p:nvPr/>
          </p:nvSpPr>
          <p:spPr>
            <a:xfrm>
              <a:off x="0" y="-19050"/>
              <a:ext cx="2014610" cy="180308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394554" y="1012642"/>
            <a:ext cx="4841386" cy="4294629"/>
          </a:xfrm>
          <a:custGeom>
            <a:avLst/>
            <a:gdLst/>
            <a:ahLst/>
            <a:cxnLst/>
            <a:rect l="l" t="t" r="r" b="b"/>
            <a:pathLst>
              <a:path w="4841386" h="4294629">
                <a:moveTo>
                  <a:pt x="0" y="0"/>
                </a:moveTo>
                <a:lnTo>
                  <a:pt x="4841386" y="0"/>
                </a:lnTo>
                <a:lnTo>
                  <a:pt x="4841386" y="4294629"/>
                </a:lnTo>
                <a:lnTo>
                  <a:pt x="0" y="4294629"/>
                </a:lnTo>
                <a:lnTo>
                  <a:pt x="0" y="0"/>
                </a:lnTo>
                <a:close/>
              </a:path>
            </a:pathLst>
          </a:custGeom>
          <a:blipFill>
            <a:blip r:embed="rId3"/>
            <a:stretch>
              <a:fillRect l="-828" r="-62791" b="-11976"/>
            </a:stretch>
          </a:blipFill>
        </p:spPr>
        <p:txBody>
          <a:bodyPr/>
          <a:lstStyle/>
          <a:p>
            <a:endParaRPr lang="en-US"/>
          </a:p>
        </p:txBody>
      </p:sp>
      <p:grpSp>
        <p:nvGrpSpPr>
          <p:cNvPr id="7" name="Group 7"/>
          <p:cNvGrpSpPr/>
          <p:nvPr/>
        </p:nvGrpSpPr>
        <p:grpSpPr>
          <a:xfrm>
            <a:off x="5873657" y="1028700"/>
            <a:ext cx="11729817" cy="4278571"/>
            <a:chOff x="0" y="0"/>
            <a:chExt cx="4494201" cy="1639306"/>
          </a:xfrm>
        </p:grpSpPr>
        <p:sp>
          <p:nvSpPr>
            <p:cNvPr id="8" name="Freeform 8"/>
            <p:cNvSpPr/>
            <p:nvPr/>
          </p:nvSpPr>
          <p:spPr>
            <a:xfrm>
              <a:off x="0" y="0"/>
              <a:ext cx="4494200" cy="1639306"/>
            </a:xfrm>
            <a:custGeom>
              <a:avLst/>
              <a:gdLst/>
              <a:ahLst/>
              <a:cxnLst/>
              <a:rect l="l" t="t" r="r" b="b"/>
              <a:pathLst>
                <a:path w="4494200" h="1639306">
                  <a:moveTo>
                    <a:pt x="0" y="0"/>
                  </a:moveTo>
                  <a:lnTo>
                    <a:pt x="4494200" y="0"/>
                  </a:lnTo>
                  <a:lnTo>
                    <a:pt x="4494200" y="1639306"/>
                  </a:lnTo>
                  <a:lnTo>
                    <a:pt x="0" y="1639306"/>
                  </a:lnTo>
                  <a:close/>
                </a:path>
              </a:pathLst>
            </a:custGeom>
            <a:solidFill>
              <a:srgbClr val="7A7676"/>
            </a:solidFill>
          </p:spPr>
          <p:txBody>
            <a:bodyPr/>
            <a:lstStyle/>
            <a:p>
              <a:endParaRPr lang="en-US"/>
            </a:p>
          </p:txBody>
        </p:sp>
        <p:sp>
          <p:nvSpPr>
            <p:cNvPr id="9" name="TextBox 9"/>
            <p:cNvSpPr txBox="1"/>
            <p:nvPr/>
          </p:nvSpPr>
          <p:spPr>
            <a:xfrm>
              <a:off x="0" y="-19050"/>
              <a:ext cx="4494201" cy="1658356"/>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6003193" y="1177818"/>
            <a:ext cx="11425516" cy="3965682"/>
          </a:xfrm>
          <a:custGeom>
            <a:avLst/>
            <a:gdLst/>
            <a:ahLst/>
            <a:cxnLst/>
            <a:rect l="l" t="t" r="r" b="b"/>
            <a:pathLst>
              <a:path w="11425516" h="3965682">
                <a:moveTo>
                  <a:pt x="0" y="0"/>
                </a:moveTo>
                <a:lnTo>
                  <a:pt x="11425516" y="0"/>
                </a:lnTo>
                <a:lnTo>
                  <a:pt x="11425516" y="3965682"/>
                </a:lnTo>
                <a:lnTo>
                  <a:pt x="0" y="3965682"/>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417067" y="206737"/>
            <a:ext cx="3367326" cy="582930"/>
          </a:xfrm>
          <a:prstGeom prst="rect">
            <a:avLst/>
          </a:prstGeom>
        </p:spPr>
        <p:txBody>
          <a:bodyPr lIns="0" tIns="0" rIns="0" bIns="0" rtlCol="0" anchor="t">
            <a:spAutoFit/>
          </a:bodyPr>
          <a:lstStyle/>
          <a:p>
            <a:pPr algn="ctr">
              <a:lnSpc>
                <a:spcPts val="4679"/>
              </a:lnSpc>
              <a:spcBef>
                <a:spcPct val="0"/>
              </a:spcBef>
            </a:pPr>
            <a:r>
              <a:rPr lang="en-US" sz="3599">
                <a:solidFill>
                  <a:srgbClr val="000000"/>
                </a:solidFill>
                <a:latin typeface="Archivo Black"/>
                <a:ea typeface="Archivo Black"/>
                <a:cs typeface="Archivo Black"/>
                <a:sym typeface="Archivo Black"/>
              </a:rPr>
              <a:t>Procedures</a:t>
            </a:r>
          </a:p>
        </p:txBody>
      </p:sp>
      <p:sp>
        <p:nvSpPr>
          <p:cNvPr id="12" name="TextBox 12"/>
          <p:cNvSpPr txBox="1"/>
          <p:nvPr/>
        </p:nvSpPr>
        <p:spPr>
          <a:xfrm>
            <a:off x="6223159" y="206737"/>
            <a:ext cx="5841682" cy="582930"/>
          </a:xfrm>
          <a:prstGeom prst="rect">
            <a:avLst/>
          </a:prstGeom>
        </p:spPr>
        <p:txBody>
          <a:bodyPr lIns="0" tIns="0" rIns="0" bIns="0" rtlCol="0" anchor="t">
            <a:spAutoFit/>
          </a:bodyPr>
          <a:lstStyle/>
          <a:p>
            <a:pPr algn="ctr">
              <a:lnSpc>
                <a:spcPts val="4679"/>
              </a:lnSpc>
              <a:spcBef>
                <a:spcPct val="0"/>
              </a:spcBef>
            </a:pPr>
            <a:r>
              <a:rPr lang="en-US" sz="3599">
                <a:solidFill>
                  <a:srgbClr val="000000"/>
                </a:solidFill>
                <a:latin typeface="Archivo Black"/>
                <a:ea typeface="Archivo Black"/>
                <a:cs typeface="Archivo Black"/>
                <a:sym typeface="Archivo Black"/>
              </a:rPr>
              <a:t>User Defined Functions</a:t>
            </a:r>
          </a:p>
        </p:txBody>
      </p:sp>
      <p:sp>
        <p:nvSpPr>
          <p:cNvPr id="13" name="TextBox 13"/>
          <p:cNvSpPr txBox="1"/>
          <p:nvPr/>
        </p:nvSpPr>
        <p:spPr>
          <a:xfrm>
            <a:off x="1702108" y="5978146"/>
            <a:ext cx="2082284" cy="582930"/>
          </a:xfrm>
          <a:prstGeom prst="rect">
            <a:avLst/>
          </a:prstGeom>
        </p:spPr>
        <p:txBody>
          <a:bodyPr lIns="0" tIns="0" rIns="0" bIns="0" rtlCol="0" anchor="t">
            <a:spAutoFit/>
          </a:bodyPr>
          <a:lstStyle/>
          <a:p>
            <a:pPr algn="ctr">
              <a:lnSpc>
                <a:spcPts val="4679"/>
              </a:lnSpc>
              <a:spcBef>
                <a:spcPct val="0"/>
              </a:spcBef>
            </a:pPr>
            <a:r>
              <a:rPr lang="en-US" sz="3599">
                <a:solidFill>
                  <a:srgbClr val="000000"/>
                </a:solidFill>
                <a:latin typeface="Archivo Black"/>
                <a:ea typeface="Archivo Black"/>
                <a:cs typeface="Archivo Black"/>
                <a:sym typeface="Archivo Black"/>
              </a:rPr>
              <a:t>Triggers</a:t>
            </a:r>
          </a:p>
        </p:txBody>
      </p:sp>
      <p:grpSp>
        <p:nvGrpSpPr>
          <p:cNvPr id="14" name="Group 14"/>
          <p:cNvGrpSpPr/>
          <p:nvPr/>
        </p:nvGrpSpPr>
        <p:grpSpPr>
          <a:xfrm>
            <a:off x="3991462" y="5699578"/>
            <a:ext cx="10305076" cy="4587422"/>
            <a:chOff x="0" y="0"/>
            <a:chExt cx="3948321" cy="1757640"/>
          </a:xfrm>
        </p:grpSpPr>
        <p:sp>
          <p:nvSpPr>
            <p:cNvPr id="15" name="Freeform 15"/>
            <p:cNvSpPr/>
            <p:nvPr/>
          </p:nvSpPr>
          <p:spPr>
            <a:xfrm>
              <a:off x="0" y="0"/>
              <a:ext cx="3948321" cy="1757640"/>
            </a:xfrm>
            <a:custGeom>
              <a:avLst/>
              <a:gdLst/>
              <a:ahLst/>
              <a:cxnLst/>
              <a:rect l="l" t="t" r="r" b="b"/>
              <a:pathLst>
                <a:path w="3948321" h="1757640">
                  <a:moveTo>
                    <a:pt x="0" y="0"/>
                  </a:moveTo>
                  <a:lnTo>
                    <a:pt x="3948321" y="0"/>
                  </a:lnTo>
                  <a:lnTo>
                    <a:pt x="3948321" y="1757640"/>
                  </a:lnTo>
                  <a:lnTo>
                    <a:pt x="0" y="1757640"/>
                  </a:lnTo>
                  <a:close/>
                </a:path>
              </a:pathLst>
            </a:custGeom>
            <a:solidFill>
              <a:srgbClr val="7A7676"/>
            </a:solidFill>
          </p:spPr>
          <p:txBody>
            <a:bodyPr/>
            <a:lstStyle/>
            <a:p>
              <a:endParaRPr lang="en-US"/>
            </a:p>
          </p:txBody>
        </p:sp>
        <p:sp>
          <p:nvSpPr>
            <p:cNvPr id="16" name="TextBox 16"/>
            <p:cNvSpPr txBox="1"/>
            <p:nvPr/>
          </p:nvSpPr>
          <p:spPr>
            <a:xfrm>
              <a:off x="0" y="-19050"/>
              <a:ext cx="3948321" cy="1776690"/>
            </a:xfrm>
            <a:prstGeom prst="rect">
              <a:avLst/>
            </a:prstGeom>
          </p:spPr>
          <p:txBody>
            <a:bodyPr lIns="50800" tIns="50800" rIns="50800" bIns="50800" rtlCol="0" anchor="ctr"/>
            <a:lstStyle/>
            <a:p>
              <a:pPr algn="ctr">
                <a:lnSpc>
                  <a:spcPts val="2859"/>
                </a:lnSpc>
              </a:pPr>
              <a:endParaRPr/>
            </a:p>
          </p:txBody>
        </p:sp>
      </p:grpSp>
      <p:sp>
        <p:nvSpPr>
          <p:cNvPr id="17" name="TextBox 17"/>
          <p:cNvSpPr txBox="1"/>
          <p:nvPr/>
        </p:nvSpPr>
        <p:spPr>
          <a:xfrm>
            <a:off x="4148108" y="5712460"/>
            <a:ext cx="9122450" cy="4574540"/>
          </a:xfrm>
          <a:prstGeom prst="rect">
            <a:avLst/>
          </a:prstGeom>
        </p:spPr>
        <p:txBody>
          <a:bodyPr lIns="0" tIns="0" rIns="0" bIns="0" rtlCol="0" anchor="t">
            <a:spAutoFit/>
          </a:bodyPr>
          <a:lstStyle/>
          <a:p>
            <a:pPr algn="l">
              <a:lnSpc>
                <a:spcPts val="3639"/>
              </a:lnSpc>
            </a:pPr>
            <a:r>
              <a:rPr lang="en-US" sz="2799">
                <a:solidFill>
                  <a:srgbClr val="FFFFFF"/>
                </a:solidFill>
                <a:latin typeface="Open Sauce"/>
                <a:ea typeface="Open Sauce"/>
                <a:cs typeface="Open Sauce"/>
                <a:sym typeface="Open Sauce"/>
              </a:rPr>
              <a:t>CREATE TRIGGER UpdateCaseStatusOnFollowup</a:t>
            </a:r>
          </a:p>
          <a:p>
            <a:pPr algn="l">
              <a:lnSpc>
                <a:spcPts val="3639"/>
              </a:lnSpc>
            </a:pPr>
            <a:r>
              <a:rPr lang="en-US" sz="2799">
                <a:solidFill>
                  <a:srgbClr val="FFFFFF"/>
                </a:solidFill>
                <a:latin typeface="Open Sauce"/>
                <a:ea typeface="Open Sauce"/>
                <a:cs typeface="Open Sauce"/>
                <a:sym typeface="Open Sauce"/>
              </a:rPr>
              <a:t>ON Follow_up</a:t>
            </a:r>
          </a:p>
          <a:p>
            <a:pPr algn="l">
              <a:lnSpc>
                <a:spcPts val="3639"/>
              </a:lnSpc>
            </a:pPr>
            <a:r>
              <a:rPr lang="en-US" sz="2799">
                <a:solidFill>
                  <a:srgbClr val="FFFFFF"/>
                </a:solidFill>
                <a:latin typeface="Open Sauce"/>
                <a:ea typeface="Open Sauce"/>
                <a:cs typeface="Open Sauce"/>
                <a:sym typeface="Open Sauce"/>
              </a:rPr>
              <a:t>AFTER INSERT</a:t>
            </a:r>
          </a:p>
          <a:p>
            <a:pPr algn="l">
              <a:lnSpc>
                <a:spcPts val="3639"/>
              </a:lnSpc>
            </a:pPr>
            <a:r>
              <a:rPr lang="en-US" sz="2799">
                <a:solidFill>
                  <a:srgbClr val="FFFFFF"/>
                </a:solidFill>
                <a:latin typeface="Open Sauce"/>
                <a:ea typeface="Open Sauce"/>
                <a:cs typeface="Open Sauce"/>
                <a:sym typeface="Open Sauce"/>
              </a:rPr>
              <a:t>AS</a:t>
            </a:r>
          </a:p>
          <a:p>
            <a:pPr algn="l">
              <a:lnSpc>
                <a:spcPts val="3639"/>
              </a:lnSpc>
            </a:pPr>
            <a:r>
              <a:rPr lang="en-US" sz="2799">
                <a:solidFill>
                  <a:srgbClr val="FFFFFF"/>
                </a:solidFill>
                <a:latin typeface="Open Sauce"/>
                <a:ea typeface="Open Sauce"/>
                <a:cs typeface="Open Sauce"/>
                <a:sym typeface="Open Sauce"/>
              </a:rPr>
              <a:t>BEGIN</a:t>
            </a:r>
          </a:p>
          <a:p>
            <a:pPr algn="l">
              <a:lnSpc>
                <a:spcPts val="3639"/>
              </a:lnSpc>
            </a:pPr>
            <a:r>
              <a:rPr lang="en-US" sz="2799">
                <a:solidFill>
                  <a:srgbClr val="FFFFFF"/>
                </a:solidFill>
                <a:latin typeface="Open Sauce"/>
                <a:ea typeface="Open Sauce"/>
                <a:cs typeface="Open Sauce"/>
                <a:sym typeface="Open Sauce"/>
              </a:rPr>
              <a:t>    UPDATE [Case]</a:t>
            </a:r>
          </a:p>
          <a:p>
            <a:pPr algn="l">
              <a:lnSpc>
                <a:spcPts val="3639"/>
              </a:lnSpc>
            </a:pPr>
            <a:r>
              <a:rPr lang="en-US" sz="2799">
                <a:solidFill>
                  <a:srgbClr val="FFFFFF"/>
                </a:solidFill>
                <a:latin typeface="Open Sauce"/>
                <a:ea typeface="Open Sauce"/>
                <a:cs typeface="Open Sauce"/>
                <a:sym typeface="Open Sauce"/>
              </a:rPr>
              <a:t>    SET [Status] = 'Evaluation'</a:t>
            </a:r>
          </a:p>
          <a:p>
            <a:pPr algn="l">
              <a:lnSpc>
                <a:spcPts val="3639"/>
              </a:lnSpc>
            </a:pPr>
            <a:r>
              <a:rPr lang="en-US" sz="2799">
                <a:solidFill>
                  <a:srgbClr val="FFFFFF"/>
                </a:solidFill>
                <a:latin typeface="Open Sauce"/>
                <a:ea typeface="Open Sauce"/>
                <a:cs typeface="Open Sauce"/>
                <a:sym typeface="Open Sauce"/>
              </a:rPr>
              <a:t>    FROM [Case]</a:t>
            </a:r>
          </a:p>
          <a:p>
            <a:pPr algn="l">
              <a:lnSpc>
                <a:spcPts val="3639"/>
              </a:lnSpc>
            </a:pPr>
            <a:r>
              <a:rPr lang="en-US" sz="2799">
                <a:solidFill>
                  <a:srgbClr val="FFFFFF"/>
                </a:solidFill>
                <a:latin typeface="Open Sauce"/>
                <a:ea typeface="Open Sauce"/>
                <a:cs typeface="Open Sauce"/>
                <a:sym typeface="Open Sauce"/>
              </a:rPr>
              <a:t>    INNER JOIN Inserted i ON [Case].CaseID = i.CaseID;</a:t>
            </a:r>
          </a:p>
          <a:p>
            <a:pPr algn="l">
              <a:lnSpc>
                <a:spcPts val="3639"/>
              </a:lnSpc>
              <a:spcBef>
                <a:spcPct val="0"/>
              </a:spcBef>
            </a:pPr>
            <a:r>
              <a:rPr lang="en-US" sz="2799">
                <a:solidFill>
                  <a:srgbClr val="FFFFFF"/>
                </a:solidFill>
                <a:latin typeface="Open Sauce"/>
                <a:ea typeface="Open Sauce"/>
                <a:cs typeface="Open Sauce"/>
                <a:sym typeface="Open Sauce"/>
              </a:rPr>
              <a:t>END;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887923">
            <a:off x="14606250" y="-9049904"/>
            <a:ext cx="13606430" cy="13961822"/>
          </a:xfrm>
          <a:custGeom>
            <a:avLst/>
            <a:gdLst/>
            <a:ahLst/>
            <a:cxnLst/>
            <a:rect l="l" t="t" r="r" b="b"/>
            <a:pathLst>
              <a:path w="13606430" h="13961822">
                <a:moveTo>
                  <a:pt x="0" y="0"/>
                </a:moveTo>
                <a:lnTo>
                  <a:pt x="13606429" y="0"/>
                </a:lnTo>
                <a:lnTo>
                  <a:pt x="13606429" y="13961822"/>
                </a:lnTo>
                <a:lnTo>
                  <a:pt x="0" y="13961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887923">
            <a:off x="-7587545" y="5501150"/>
            <a:ext cx="13685163" cy="14042611"/>
          </a:xfrm>
          <a:custGeom>
            <a:avLst/>
            <a:gdLst/>
            <a:ahLst/>
            <a:cxnLst/>
            <a:rect l="l" t="t" r="r" b="b"/>
            <a:pathLst>
              <a:path w="13685163" h="14042611">
                <a:moveTo>
                  <a:pt x="0" y="0"/>
                </a:moveTo>
                <a:lnTo>
                  <a:pt x="13685162" y="0"/>
                </a:lnTo>
                <a:lnTo>
                  <a:pt x="13685162" y="14042611"/>
                </a:lnTo>
                <a:lnTo>
                  <a:pt x="0" y="140426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418849" y="1519007"/>
            <a:ext cx="15840451" cy="8238975"/>
          </a:xfrm>
          <a:custGeom>
            <a:avLst/>
            <a:gdLst/>
            <a:ahLst/>
            <a:cxnLst/>
            <a:rect l="l" t="t" r="r" b="b"/>
            <a:pathLst>
              <a:path w="15840451" h="8238975">
                <a:moveTo>
                  <a:pt x="0" y="0"/>
                </a:moveTo>
                <a:lnTo>
                  <a:pt x="15840451" y="0"/>
                </a:lnTo>
                <a:lnTo>
                  <a:pt x="15840451" y="8238974"/>
                </a:lnTo>
                <a:lnTo>
                  <a:pt x="0" y="8238974"/>
                </a:lnTo>
                <a:lnTo>
                  <a:pt x="0" y="0"/>
                </a:lnTo>
                <a:close/>
              </a:path>
            </a:pathLst>
          </a:custGeom>
          <a:blipFill>
            <a:blip r:embed="rId5"/>
            <a:stretch>
              <a:fillRect t="-4073" b="-4073"/>
            </a:stretch>
          </a:blipFill>
        </p:spPr>
        <p:txBody>
          <a:bodyPr/>
          <a:lstStyle/>
          <a:p>
            <a:endParaRPr lang="en-US"/>
          </a:p>
        </p:txBody>
      </p:sp>
      <p:sp>
        <p:nvSpPr>
          <p:cNvPr id="6" name="TextBox 6"/>
          <p:cNvSpPr txBox="1"/>
          <p:nvPr/>
        </p:nvSpPr>
        <p:spPr>
          <a:xfrm>
            <a:off x="239906" y="58942"/>
            <a:ext cx="12353234" cy="1232558"/>
          </a:xfrm>
          <a:prstGeom prst="rect">
            <a:avLst/>
          </a:prstGeom>
        </p:spPr>
        <p:txBody>
          <a:bodyPr lIns="0" tIns="0" rIns="0" bIns="0" rtlCol="0" anchor="t">
            <a:spAutoFit/>
          </a:bodyPr>
          <a:lstStyle/>
          <a:p>
            <a:pPr marL="0" lvl="0" indent="0" algn="ctr">
              <a:lnSpc>
                <a:spcPts val="10118"/>
              </a:lnSpc>
              <a:spcBef>
                <a:spcPct val="0"/>
              </a:spcBef>
            </a:pPr>
            <a:r>
              <a:rPr lang="en-US" sz="7332" b="1" spc="718">
                <a:solidFill>
                  <a:srgbClr val="231F20"/>
                </a:solidFill>
                <a:latin typeface="Oswald Bold"/>
                <a:ea typeface="Oswald Bold"/>
                <a:cs typeface="Oswald Bold"/>
                <a:sym typeface="Oswald Bold"/>
              </a:rPr>
              <a:t>DATA VISUALIZATION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2683214" y="754380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887923">
            <a:off x="12076940" y="-3354783"/>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6333169" y="8069439"/>
            <a:ext cx="2094695" cy="2377721"/>
            <a:chOff x="0" y="0"/>
            <a:chExt cx="551689" cy="626231"/>
          </a:xfrm>
        </p:grpSpPr>
        <p:sp>
          <p:nvSpPr>
            <p:cNvPr id="5" name="Freeform 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6" name="TextBox 6"/>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224419" y="-1349021"/>
            <a:ext cx="2094695" cy="2377721"/>
            <a:chOff x="0" y="0"/>
            <a:chExt cx="551689" cy="626231"/>
          </a:xfrm>
        </p:grpSpPr>
        <p:sp>
          <p:nvSpPr>
            <p:cNvPr id="8" name="Freeform 8"/>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9" name="TextBox 9"/>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pic>
        <p:nvPicPr>
          <p:cNvPr id="10" name="Picture 10"/>
          <p:cNvPicPr>
            <a:picLocks noChangeAspect="1"/>
          </p:cNvPicPr>
          <p:nvPr/>
        </p:nvPicPr>
        <p:blipFill>
          <a:blip r:embed="rId4"/>
          <a:srcRect/>
          <a:stretch>
            <a:fillRect/>
          </a:stretch>
        </p:blipFill>
        <p:spPr>
          <a:xfrm>
            <a:off x="1028700" y="3155252"/>
            <a:ext cx="16230600" cy="3976497"/>
          </a:xfrm>
          <a:prstGeom prst="rect">
            <a:avLst/>
          </a:prstGeom>
        </p:spPr>
      </p:pic>
      <p:pic>
        <p:nvPicPr>
          <p:cNvPr id="11" name="Picture 11"/>
          <p:cNvPicPr>
            <a:picLocks noChangeAspect="1"/>
          </p:cNvPicPr>
          <p:nvPr/>
        </p:nvPicPr>
        <p:blipFill>
          <a:blip r:embed="rId5"/>
          <a:srcRect/>
          <a:stretch>
            <a:fillRect/>
          </a:stretch>
        </p:blipFill>
        <p:spPr>
          <a:xfrm>
            <a:off x="6753770" y="1406796"/>
            <a:ext cx="4301064" cy="4301064"/>
          </a:xfrm>
          <a:prstGeom prst="rect">
            <a:avLst/>
          </a:prstGeom>
        </p:spPr>
      </p:pic>
      <p:pic>
        <p:nvPicPr>
          <p:cNvPr id="12" name="Picture 12"/>
          <p:cNvPicPr>
            <a:picLocks noChangeAspect="1"/>
          </p:cNvPicPr>
          <p:nvPr/>
        </p:nvPicPr>
        <p:blipFill>
          <a:blip r:embed="rId5"/>
          <a:srcRect/>
          <a:stretch>
            <a:fillRect/>
          </a:stretch>
        </p:blipFill>
        <p:spPr>
          <a:xfrm>
            <a:off x="2452706" y="1406796"/>
            <a:ext cx="4301064" cy="4301064"/>
          </a:xfrm>
          <a:prstGeom prst="rect">
            <a:avLst/>
          </a:prstGeom>
        </p:spPr>
      </p:pic>
      <p:pic>
        <p:nvPicPr>
          <p:cNvPr id="13" name="Picture 13"/>
          <p:cNvPicPr>
            <a:picLocks noChangeAspect="1"/>
          </p:cNvPicPr>
          <p:nvPr/>
        </p:nvPicPr>
        <p:blipFill>
          <a:blip r:embed="rId5"/>
          <a:srcRect/>
          <a:stretch>
            <a:fillRect/>
          </a:stretch>
        </p:blipFill>
        <p:spPr>
          <a:xfrm>
            <a:off x="11451926" y="1406796"/>
            <a:ext cx="4301064" cy="430106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383</Words>
  <Application>Microsoft Office PowerPoint</Application>
  <PresentationFormat>Custom</PresentationFormat>
  <Paragraphs>57</Paragraphs>
  <Slides>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DM Sans</vt:lpstr>
      <vt:lpstr>Allerta Stencil</vt:lpstr>
      <vt:lpstr>Open Sauce Bold</vt:lpstr>
      <vt:lpstr>Open Sauce</vt:lpstr>
      <vt:lpstr>Oswald Bold</vt:lpstr>
      <vt:lpstr>Archivo Black</vt:lpstr>
      <vt:lpstr>Arial</vt:lpstr>
      <vt:lpstr>Calibri</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Aniruddha Sanjeev Chitte</cp:lastModifiedBy>
  <cp:revision>4</cp:revision>
  <dcterms:created xsi:type="dcterms:W3CDTF">2006-08-16T00:00:00Z</dcterms:created>
  <dcterms:modified xsi:type="dcterms:W3CDTF">2024-12-11T22:24:45Z</dcterms:modified>
  <dc:identifier>DAGY8pJSu4Y</dc:identifier>
</cp:coreProperties>
</file>